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ms-office.legacyDiagramTex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64"/>
  </p:notesMasterIdLst>
  <p:handoutMasterIdLst>
    <p:handoutMasterId r:id="rId65"/>
  </p:handoutMasterIdLst>
  <p:sldIdLst>
    <p:sldId id="386" r:id="rId2"/>
    <p:sldId id="413" r:id="rId3"/>
    <p:sldId id="327" r:id="rId4"/>
    <p:sldId id="329" r:id="rId5"/>
    <p:sldId id="331" r:id="rId6"/>
    <p:sldId id="332" r:id="rId7"/>
    <p:sldId id="334" r:id="rId8"/>
    <p:sldId id="336" r:id="rId9"/>
    <p:sldId id="337" r:id="rId10"/>
    <p:sldId id="338" r:id="rId11"/>
    <p:sldId id="339" r:id="rId12"/>
    <p:sldId id="340" r:id="rId13"/>
    <p:sldId id="341" r:id="rId14"/>
    <p:sldId id="385" r:id="rId15"/>
    <p:sldId id="410" r:id="rId16"/>
    <p:sldId id="342" r:id="rId17"/>
    <p:sldId id="415" r:id="rId18"/>
    <p:sldId id="343" r:id="rId19"/>
    <p:sldId id="345" r:id="rId20"/>
    <p:sldId id="344" r:id="rId21"/>
    <p:sldId id="412" r:id="rId22"/>
    <p:sldId id="346" r:id="rId23"/>
    <p:sldId id="347" r:id="rId24"/>
    <p:sldId id="348" r:id="rId25"/>
    <p:sldId id="349" r:id="rId26"/>
    <p:sldId id="350" r:id="rId27"/>
    <p:sldId id="351" r:id="rId28"/>
    <p:sldId id="352" r:id="rId29"/>
    <p:sldId id="414" r:id="rId30"/>
    <p:sldId id="353" r:id="rId31"/>
    <p:sldId id="354" r:id="rId32"/>
    <p:sldId id="355" r:id="rId33"/>
    <p:sldId id="416" r:id="rId34"/>
    <p:sldId id="356" r:id="rId35"/>
    <p:sldId id="357" r:id="rId36"/>
    <p:sldId id="418" r:id="rId37"/>
    <p:sldId id="358" r:id="rId38"/>
    <p:sldId id="359" r:id="rId39"/>
    <p:sldId id="419" r:id="rId40"/>
    <p:sldId id="360" r:id="rId41"/>
    <p:sldId id="361" r:id="rId42"/>
    <p:sldId id="362" r:id="rId43"/>
    <p:sldId id="363" r:id="rId44"/>
    <p:sldId id="364" r:id="rId45"/>
    <p:sldId id="365" r:id="rId46"/>
    <p:sldId id="366" r:id="rId47"/>
    <p:sldId id="367" r:id="rId48"/>
    <p:sldId id="368" r:id="rId49"/>
    <p:sldId id="369" r:id="rId50"/>
    <p:sldId id="370" r:id="rId51"/>
    <p:sldId id="371" r:id="rId52"/>
    <p:sldId id="372" r:id="rId53"/>
    <p:sldId id="374" r:id="rId54"/>
    <p:sldId id="375" r:id="rId55"/>
    <p:sldId id="376" r:id="rId56"/>
    <p:sldId id="377" r:id="rId57"/>
    <p:sldId id="378" r:id="rId58"/>
    <p:sldId id="379" r:id="rId59"/>
    <p:sldId id="380" r:id="rId60"/>
    <p:sldId id="381" r:id="rId61"/>
    <p:sldId id="382" r:id="rId62"/>
    <p:sldId id="383" r:id="rId63"/>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7" clrIdx="0"/>
  <p:cmAuthor id="1" name="Ann Marie" initials="AM"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a:srgbClr val="FFFF00"/>
    <a:srgbClr val="DDDDDD"/>
    <a:srgbClr val="66FF66"/>
    <a:srgbClr val="FF9933"/>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4" autoAdjust="0"/>
    <p:restoredTop sz="85481" autoAdjust="0"/>
  </p:normalViewPr>
  <p:slideViewPr>
    <p:cSldViewPr>
      <p:cViewPr varScale="1">
        <p:scale>
          <a:sx n="93" d="100"/>
          <a:sy n="93" d="100"/>
        </p:scale>
        <p:origin x="-780" y="-108"/>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834"/>
    </p:cViewPr>
  </p:sorterViewPr>
  <p:notesViewPr>
    <p:cSldViewPr>
      <p:cViewPr varScale="1">
        <p:scale>
          <a:sx n="57" d="100"/>
          <a:sy n="57" d="100"/>
        </p:scale>
        <p:origin x="-1836" y="-78"/>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06/relationships/legacyDocTextInfo" Target="legacyDocTextInfo.bin"/><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0-01-26T22:34:03.726" idx="1">
    <p:pos x="10" y="10"/>
    <p:text>What is trust?  what is assurance?
</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890B53-BD6D-44EF-8D27-4C8A0785605B}"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US"/>
        </a:p>
      </dgm:t>
    </dgm:pt>
    <dgm:pt modelId="{B7BA1126-02C8-4199-927B-839C88928D82}">
      <dgm:prSet phldrT="[Text]"/>
      <dgm:spPr/>
      <dgm:t>
        <a:bodyPr/>
        <a:lstStyle/>
        <a:p>
          <a:r>
            <a:rPr lang="en-US" dirty="0" smtClean="0"/>
            <a:t>Process 1 </a:t>
          </a:r>
          <a:endParaRPr lang="en-US" dirty="0"/>
        </a:p>
      </dgm:t>
    </dgm:pt>
    <dgm:pt modelId="{D0CAFCC0-3859-49A8-B971-FF26DE7FDECD}" type="parTrans" cxnId="{E3ED0C4B-A253-4E19-A8A9-32E75874CD46}">
      <dgm:prSet/>
      <dgm:spPr/>
      <dgm:t>
        <a:bodyPr/>
        <a:lstStyle/>
        <a:p>
          <a:endParaRPr lang="en-US"/>
        </a:p>
      </dgm:t>
    </dgm:pt>
    <dgm:pt modelId="{EBCEAC4A-95FB-4867-9EA2-0D47167A574A}" type="sibTrans" cxnId="{E3ED0C4B-A253-4E19-A8A9-32E75874CD46}">
      <dgm:prSet/>
      <dgm:spPr/>
      <dgm:t>
        <a:bodyPr/>
        <a:lstStyle/>
        <a:p>
          <a:endParaRPr lang="en-US"/>
        </a:p>
      </dgm:t>
    </dgm:pt>
    <dgm:pt modelId="{BD1E0C87-74D6-4C07-9107-2F0D34C15611}">
      <dgm:prSet phldrT="[Text]"/>
      <dgm:spPr/>
      <dgm:t>
        <a:bodyPr/>
        <a:lstStyle/>
        <a:p>
          <a:r>
            <a:rPr lang="en-US" dirty="0" smtClean="0"/>
            <a:t>Process 2</a:t>
          </a:r>
          <a:endParaRPr lang="en-US" dirty="0"/>
        </a:p>
      </dgm:t>
    </dgm:pt>
    <dgm:pt modelId="{A613F75B-3337-4F81-9856-AD1D5EB4F3F0}" type="parTrans" cxnId="{79B15433-AEF3-45E5-9FE5-80F29C6DEF8C}">
      <dgm:prSet/>
      <dgm:spPr/>
      <dgm:t>
        <a:bodyPr/>
        <a:lstStyle/>
        <a:p>
          <a:endParaRPr lang="en-US"/>
        </a:p>
      </dgm:t>
    </dgm:pt>
    <dgm:pt modelId="{BF9A44CB-4ADC-487D-A2B8-93E97D7312FD}" type="sibTrans" cxnId="{79B15433-AEF3-45E5-9FE5-80F29C6DEF8C}">
      <dgm:prSet/>
      <dgm:spPr/>
      <dgm:t>
        <a:bodyPr/>
        <a:lstStyle/>
        <a:p>
          <a:endParaRPr lang="en-US"/>
        </a:p>
      </dgm:t>
    </dgm:pt>
    <dgm:pt modelId="{33F052BE-B132-4EFA-8FB4-142C3E3E4CD3}">
      <dgm:prSet phldrT="[Text]"/>
      <dgm:spPr/>
      <dgm:t>
        <a:bodyPr/>
        <a:lstStyle/>
        <a:p>
          <a:r>
            <a:rPr lang="en-US" dirty="0" smtClean="0"/>
            <a:t>Process 3</a:t>
          </a:r>
          <a:endParaRPr lang="en-US" dirty="0"/>
        </a:p>
      </dgm:t>
    </dgm:pt>
    <dgm:pt modelId="{C284AA04-1550-4BED-8024-D052353312D1}" type="parTrans" cxnId="{84700609-27F1-45D3-B9D8-8F4592608A01}">
      <dgm:prSet/>
      <dgm:spPr/>
      <dgm:t>
        <a:bodyPr/>
        <a:lstStyle/>
        <a:p>
          <a:endParaRPr lang="en-US"/>
        </a:p>
      </dgm:t>
    </dgm:pt>
    <dgm:pt modelId="{4806414C-FFD0-4C9E-9CE2-A4CE2531A00E}" type="sibTrans" cxnId="{84700609-27F1-45D3-B9D8-8F4592608A01}">
      <dgm:prSet/>
      <dgm:spPr/>
      <dgm:t>
        <a:bodyPr/>
        <a:lstStyle/>
        <a:p>
          <a:endParaRPr lang="en-US"/>
        </a:p>
      </dgm:t>
    </dgm:pt>
    <dgm:pt modelId="{76DCEFC0-7AB4-45C5-AAEE-1C9FF1955A86}">
      <dgm:prSet/>
      <dgm:spPr/>
      <dgm:t>
        <a:bodyPr/>
        <a:lstStyle/>
        <a:p>
          <a:r>
            <a:rPr lang="en-US" dirty="0" smtClean="0"/>
            <a:t>Thread 1</a:t>
          </a:r>
        </a:p>
      </dgm:t>
    </dgm:pt>
    <dgm:pt modelId="{EFCB0F7F-D2CC-4D45-8436-D8BEAD58D241}" type="parTrans" cxnId="{8193D6B0-2294-4BFC-A2AC-4F07DAC4F63E}">
      <dgm:prSet/>
      <dgm:spPr/>
      <dgm:t>
        <a:bodyPr/>
        <a:lstStyle/>
        <a:p>
          <a:endParaRPr lang="en-US"/>
        </a:p>
      </dgm:t>
    </dgm:pt>
    <dgm:pt modelId="{7DE9F10D-9642-4560-BECE-C44C20837E93}" type="sibTrans" cxnId="{8193D6B0-2294-4BFC-A2AC-4F07DAC4F63E}">
      <dgm:prSet/>
      <dgm:spPr/>
      <dgm:t>
        <a:bodyPr/>
        <a:lstStyle/>
        <a:p>
          <a:endParaRPr lang="en-US"/>
        </a:p>
      </dgm:t>
    </dgm:pt>
    <dgm:pt modelId="{DA72573D-91B4-4636-8ECD-14FD5D7EFEAD}">
      <dgm:prSet/>
      <dgm:spPr/>
      <dgm:t>
        <a:bodyPr/>
        <a:lstStyle/>
        <a:p>
          <a:r>
            <a:rPr lang="en-US" dirty="0" smtClean="0"/>
            <a:t>Thread 2</a:t>
          </a:r>
          <a:endParaRPr lang="en-US" dirty="0"/>
        </a:p>
      </dgm:t>
    </dgm:pt>
    <dgm:pt modelId="{D604B6B7-91C8-4702-B9BE-AF4D8AC10CC4}" type="parTrans" cxnId="{A2DE3DF5-9AEF-41BD-995D-C1A634856918}">
      <dgm:prSet/>
      <dgm:spPr/>
      <dgm:t>
        <a:bodyPr/>
        <a:lstStyle/>
        <a:p>
          <a:endParaRPr lang="en-US"/>
        </a:p>
      </dgm:t>
    </dgm:pt>
    <dgm:pt modelId="{87DB3F2D-98C9-4F8F-B86C-89353970D452}" type="sibTrans" cxnId="{A2DE3DF5-9AEF-41BD-995D-C1A634856918}">
      <dgm:prSet/>
      <dgm:spPr/>
      <dgm:t>
        <a:bodyPr/>
        <a:lstStyle/>
        <a:p>
          <a:endParaRPr lang="en-US"/>
        </a:p>
      </dgm:t>
    </dgm:pt>
    <dgm:pt modelId="{91FD9975-F21A-4F00-A07A-82455A118900}">
      <dgm:prSet/>
      <dgm:spPr/>
      <dgm:t>
        <a:bodyPr/>
        <a:lstStyle/>
        <a:p>
          <a:r>
            <a:rPr lang="en-US" dirty="0" smtClean="0"/>
            <a:t>Thread 3</a:t>
          </a:r>
          <a:endParaRPr lang="en-US" dirty="0"/>
        </a:p>
      </dgm:t>
    </dgm:pt>
    <dgm:pt modelId="{36A903E0-67B8-4488-ACCB-8E5F5F8918CB}" type="parTrans" cxnId="{7BC0BA39-B30A-45E1-A5F8-AACA260845C0}">
      <dgm:prSet/>
      <dgm:spPr/>
      <dgm:t>
        <a:bodyPr/>
        <a:lstStyle/>
        <a:p>
          <a:endParaRPr lang="en-US"/>
        </a:p>
      </dgm:t>
    </dgm:pt>
    <dgm:pt modelId="{E5EEC648-9E2F-40EF-ABDB-4C3955833A06}" type="sibTrans" cxnId="{7BC0BA39-B30A-45E1-A5F8-AACA260845C0}">
      <dgm:prSet/>
      <dgm:spPr/>
      <dgm:t>
        <a:bodyPr/>
        <a:lstStyle/>
        <a:p>
          <a:endParaRPr lang="en-US"/>
        </a:p>
      </dgm:t>
    </dgm:pt>
    <dgm:pt modelId="{4E5EA978-78E3-4F00-964D-93407E5007E9}" type="pres">
      <dgm:prSet presAssocID="{B0890B53-BD6D-44EF-8D27-4C8A0785605B}" presName="theList" presStyleCnt="0">
        <dgm:presLayoutVars>
          <dgm:dir/>
          <dgm:animLvl val="lvl"/>
          <dgm:resizeHandles val="exact"/>
        </dgm:presLayoutVars>
      </dgm:prSet>
      <dgm:spPr/>
      <dgm:t>
        <a:bodyPr/>
        <a:lstStyle/>
        <a:p>
          <a:endParaRPr lang="en-US"/>
        </a:p>
      </dgm:t>
    </dgm:pt>
    <dgm:pt modelId="{488C2256-CEBE-419C-B247-7882048CF5EA}" type="pres">
      <dgm:prSet presAssocID="{B7BA1126-02C8-4199-927B-839C88928D82}" presName="compNode" presStyleCnt="0"/>
      <dgm:spPr/>
    </dgm:pt>
    <dgm:pt modelId="{36C9C18A-16D9-4AA1-9C5E-C64DAD47B485}" type="pres">
      <dgm:prSet presAssocID="{B7BA1126-02C8-4199-927B-839C88928D82}" presName="aNode" presStyleLbl="bgShp" presStyleIdx="0" presStyleCnt="3"/>
      <dgm:spPr/>
      <dgm:t>
        <a:bodyPr/>
        <a:lstStyle/>
        <a:p>
          <a:endParaRPr lang="en-US"/>
        </a:p>
      </dgm:t>
    </dgm:pt>
    <dgm:pt modelId="{72E59E92-57C5-46D2-8B50-41B69E21923D}" type="pres">
      <dgm:prSet presAssocID="{B7BA1126-02C8-4199-927B-839C88928D82}" presName="textNode" presStyleLbl="bgShp" presStyleIdx="0" presStyleCnt="3"/>
      <dgm:spPr/>
      <dgm:t>
        <a:bodyPr/>
        <a:lstStyle/>
        <a:p>
          <a:endParaRPr lang="en-US"/>
        </a:p>
      </dgm:t>
    </dgm:pt>
    <dgm:pt modelId="{9164A3F2-C433-4261-8FA1-D8A367D68732}" type="pres">
      <dgm:prSet presAssocID="{B7BA1126-02C8-4199-927B-839C88928D82}" presName="compChildNode" presStyleCnt="0"/>
      <dgm:spPr/>
    </dgm:pt>
    <dgm:pt modelId="{F3583001-1F91-4E82-A316-21674D4AD758}" type="pres">
      <dgm:prSet presAssocID="{B7BA1126-02C8-4199-927B-839C88928D82}" presName="theInnerList" presStyleCnt="0"/>
      <dgm:spPr/>
    </dgm:pt>
    <dgm:pt modelId="{0E47C407-2B42-4BE7-A8A3-FE815BDE454C}" type="pres">
      <dgm:prSet presAssocID="{B7BA1126-02C8-4199-927B-839C88928D82}" presName="aSpace" presStyleCnt="0"/>
      <dgm:spPr/>
    </dgm:pt>
    <dgm:pt modelId="{31B6D15A-5751-4A93-8CB8-3FAB3EB00C43}" type="pres">
      <dgm:prSet presAssocID="{BD1E0C87-74D6-4C07-9107-2F0D34C15611}" presName="compNode" presStyleCnt="0"/>
      <dgm:spPr/>
    </dgm:pt>
    <dgm:pt modelId="{EEFFB5BD-38E6-46BF-8333-05EA6E62CC82}" type="pres">
      <dgm:prSet presAssocID="{BD1E0C87-74D6-4C07-9107-2F0D34C15611}" presName="aNode" presStyleLbl="bgShp" presStyleIdx="1" presStyleCnt="3"/>
      <dgm:spPr/>
      <dgm:t>
        <a:bodyPr/>
        <a:lstStyle/>
        <a:p>
          <a:endParaRPr lang="en-US"/>
        </a:p>
      </dgm:t>
    </dgm:pt>
    <dgm:pt modelId="{449A290A-CF24-4EBD-910F-C74AD4F30AEF}" type="pres">
      <dgm:prSet presAssocID="{BD1E0C87-74D6-4C07-9107-2F0D34C15611}" presName="textNode" presStyleLbl="bgShp" presStyleIdx="1" presStyleCnt="3"/>
      <dgm:spPr/>
      <dgm:t>
        <a:bodyPr/>
        <a:lstStyle/>
        <a:p>
          <a:endParaRPr lang="en-US"/>
        </a:p>
      </dgm:t>
    </dgm:pt>
    <dgm:pt modelId="{69256FDC-41D0-4989-B023-92CB8FF1F1F8}" type="pres">
      <dgm:prSet presAssocID="{BD1E0C87-74D6-4C07-9107-2F0D34C15611}" presName="compChildNode" presStyleCnt="0"/>
      <dgm:spPr/>
    </dgm:pt>
    <dgm:pt modelId="{8CCF2859-0589-46BB-978B-2E6D3C66AA93}" type="pres">
      <dgm:prSet presAssocID="{BD1E0C87-74D6-4C07-9107-2F0D34C15611}" presName="theInnerList" presStyleCnt="0"/>
      <dgm:spPr/>
    </dgm:pt>
    <dgm:pt modelId="{B0B1C4CC-A420-4836-802C-1951B774B042}" type="pres">
      <dgm:prSet presAssocID="{76DCEFC0-7AB4-45C5-AAEE-1C9FF1955A86}" presName="childNode" presStyleLbl="node1" presStyleIdx="0" presStyleCnt="3">
        <dgm:presLayoutVars>
          <dgm:bulletEnabled val="1"/>
        </dgm:presLayoutVars>
      </dgm:prSet>
      <dgm:spPr/>
      <dgm:t>
        <a:bodyPr/>
        <a:lstStyle/>
        <a:p>
          <a:endParaRPr lang="en-US"/>
        </a:p>
      </dgm:t>
    </dgm:pt>
    <dgm:pt modelId="{51EB20A6-C977-408D-9685-FF3598377435}" type="pres">
      <dgm:prSet presAssocID="{76DCEFC0-7AB4-45C5-AAEE-1C9FF1955A86}" presName="aSpace2" presStyleCnt="0"/>
      <dgm:spPr/>
    </dgm:pt>
    <dgm:pt modelId="{990F5222-64AA-46F2-A8AC-16A5F268424B}" type="pres">
      <dgm:prSet presAssocID="{DA72573D-91B4-4636-8ECD-14FD5D7EFEAD}" presName="childNode" presStyleLbl="node1" presStyleIdx="1" presStyleCnt="3">
        <dgm:presLayoutVars>
          <dgm:bulletEnabled val="1"/>
        </dgm:presLayoutVars>
      </dgm:prSet>
      <dgm:spPr/>
      <dgm:t>
        <a:bodyPr/>
        <a:lstStyle/>
        <a:p>
          <a:endParaRPr lang="en-US"/>
        </a:p>
      </dgm:t>
    </dgm:pt>
    <dgm:pt modelId="{26FB8D36-3557-4D1B-83AE-44522046F4AC}" type="pres">
      <dgm:prSet presAssocID="{DA72573D-91B4-4636-8ECD-14FD5D7EFEAD}" presName="aSpace2" presStyleCnt="0"/>
      <dgm:spPr/>
    </dgm:pt>
    <dgm:pt modelId="{84D9C00A-3C0D-43C4-BB52-7BBEB04F3613}" type="pres">
      <dgm:prSet presAssocID="{91FD9975-F21A-4F00-A07A-82455A118900}" presName="childNode" presStyleLbl="node1" presStyleIdx="2" presStyleCnt="3">
        <dgm:presLayoutVars>
          <dgm:bulletEnabled val="1"/>
        </dgm:presLayoutVars>
      </dgm:prSet>
      <dgm:spPr/>
      <dgm:t>
        <a:bodyPr/>
        <a:lstStyle/>
        <a:p>
          <a:endParaRPr lang="en-US"/>
        </a:p>
      </dgm:t>
    </dgm:pt>
    <dgm:pt modelId="{487F3B8F-62D5-4DA3-BC28-07D3573B742C}" type="pres">
      <dgm:prSet presAssocID="{BD1E0C87-74D6-4C07-9107-2F0D34C15611}" presName="aSpace" presStyleCnt="0"/>
      <dgm:spPr/>
    </dgm:pt>
    <dgm:pt modelId="{112A3FA7-1827-4F17-943E-050B3D83ED49}" type="pres">
      <dgm:prSet presAssocID="{33F052BE-B132-4EFA-8FB4-142C3E3E4CD3}" presName="compNode" presStyleCnt="0"/>
      <dgm:spPr/>
    </dgm:pt>
    <dgm:pt modelId="{51A767F8-31C1-4328-9618-994B02B06C7D}" type="pres">
      <dgm:prSet presAssocID="{33F052BE-B132-4EFA-8FB4-142C3E3E4CD3}" presName="aNode" presStyleLbl="bgShp" presStyleIdx="2" presStyleCnt="3"/>
      <dgm:spPr/>
      <dgm:t>
        <a:bodyPr/>
        <a:lstStyle/>
        <a:p>
          <a:endParaRPr lang="en-US"/>
        </a:p>
      </dgm:t>
    </dgm:pt>
    <dgm:pt modelId="{6CE87034-3163-4A97-881C-76CBF4906A32}" type="pres">
      <dgm:prSet presAssocID="{33F052BE-B132-4EFA-8FB4-142C3E3E4CD3}" presName="textNode" presStyleLbl="bgShp" presStyleIdx="2" presStyleCnt="3"/>
      <dgm:spPr/>
      <dgm:t>
        <a:bodyPr/>
        <a:lstStyle/>
        <a:p>
          <a:endParaRPr lang="en-US"/>
        </a:p>
      </dgm:t>
    </dgm:pt>
    <dgm:pt modelId="{0BF3A79C-3A08-4F71-A6D7-3681B1E19C9F}" type="pres">
      <dgm:prSet presAssocID="{33F052BE-B132-4EFA-8FB4-142C3E3E4CD3}" presName="compChildNode" presStyleCnt="0"/>
      <dgm:spPr/>
    </dgm:pt>
    <dgm:pt modelId="{8BED4926-BAFD-4719-B828-22A64E868939}" type="pres">
      <dgm:prSet presAssocID="{33F052BE-B132-4EFA-8FB4-142C3E3E4CD3}" presName="theInnerList" presStyleCnt="0"/>
      <dgm:spPr/>
    </dgm:pt>
  </dgm:ptLst>
  <dgm:cxnLst>
    <dgm:cxn modelId="{7BC0BA39-B30A-45E1-A5F8-AACA260845C0}" srcId="{BD1E0C87-74D6-4C07-9107-2F0D34C15611}" destId="{91FD9975-F21A-4F00-A07A-82455A118900}" srcOrd="2" destOrd="0" parTransId="{36A903E0-67B8-4488-ACCB-8E5F5F8918CB}" sibTransId="{E5EEC648-9E2F-40EF-ABDB-4C3955833A06}"/>
    <dgm:cxn modelId="{8C226457-16CA-4237-8933-86BA1AB043D8}" type="presOf" srcId="{91FD9975-F21A-4F00-A07A-82455A118900}" destId="{84D9C00A-3C0D-43C4-BB52-7BBEB04F3613}" srcOrd="0" destOrd="0" presId="urn:microsoft.com/office/officeart/2005/8/layout/lProcess2"/>
    <dgm:cxn modelId="{F2656120-8896-40F1-956B-23AD859D2E0F}" type="presOf" srcId="{B7BA1126-02C8-4199-927B-839C88928D82}" destId="{36C9C18A-16D9-4AA1-9C5E-C64DAD47B485}" srcOrd="0" destOrd="0" presId="urn:microsoft.com/office/officeart/2005/8/layout/lProcess2"/>
    <dgm:cxn modelId="{9748B303-400B-42C1-8C54-1DEEB4EA20EC}" type="presOf" srcId="{BD1E0C87-74D6-4C07-9107-2F0D34C15611}" destId="{449A290A-CF24-4EBD-910F-C74AD4F30AEF}" srcOrd="1" destOrd="0" presId="urn:microsoft.com/office/officeart/2005/8/layout/lProcess2"/>
    <dgm:cxn modelId="{E617D2FF-CD04-41C6-8BF5-B0987D0933FB}" type="presOf" srcId="{BD1E0C87-74D6-4C07-9107-2F0D34C15611}" destId="{EEFFB5BD-38E6-46BF-8333-05EA6E62CC82}" srcOrd="0" destOrd="0" presId="urn:microsoft.com/office/officeart/2005/8/layout/lProcess2"/>
    <dgm:cxn modelId="{8B9E6D7F-9B00-49F4-BEF7-35F4DC097501}" type="presOf" srcId="{B0890B53-BD6D-44EF-8D27-4C8A0785605B}" destId="{4E5EA978-78E3-4F00-964D-93407E5007E9}" srcOrd="0" destOrd="0" presId="urn:microsoft.com/office/officeart/2005/8/layout/lProcess2"/>
    <dgm:cxn modelId="{8193D6B0-2294-4BFC-A2AC-4F07DAC4F63E}" srcId="{BD1E0C87-74D6-4C07-9107-2F0D34C15611}" destId="{76DCEFC0-7AB4-45C5-AAEE-1C9FF1955A86}" srcOrd="0" destOrd="0" parTransId="{EFCB0F7F-D2CC-4D45-8436-D8BEAD58D241}" sibTransId="{7DE9F10D-9642-4560-BECE-C44C20837E93}"/>
    <dgm:cxn modelId="{84700609-27F1-45D3-B9D8-8F4592608A01}" srcId="{B0890B53-BD6D-44EF-8D27-4C8A0785605B}" destId="{33F052BE-B132-4EFA-8FB4-142C3E3E4CD3}" srcOrd="2" destOrd="0" parTransId="{C284AA04-1550-4BED-8024-D052353312D1}" sibTransId="{4806414C-FFD0-4C9E-9CE2-A4CE2531A00E}"/>
    <dgm:cxn modelId="{E3ED0C4B-A253-4E19-A8A9-32E75874CD46}" srcId="{B0890B53-BD6D-44EF-8D27-4C8A0785605B}" destId="{B7BA1126-02C8-4199-927B-839C88928D82}" srcOrd="0" destOrd="0" parTransId="{D0CAFCC0-3859-49A8-B971-FF26DE7FDECD}" sibTransId="{EBCEAC4A-95FB-4867-9EA2-0D47167A574A}"/>
    <dgm:cxn modelId="{4C154D49-5BDC-4BAB-B96D-480B367239CB}" type="presOf" srcId="{76DCEFC0-7AB4-45C5-AAEE-1C9FF1955A86}" destId="{B0B1C4CC-A420-4836-802C-1951B774B042}" srcOrd="0" destOrd="0" presId="urn:microsoft.com/office/officeart/2005/8/layout/lProcess2"/>
    <dgm:cxn modelId="{A2DE3DF5-9AEF-41BD-995D-C1A634856918}" srcId="{BD1E0C87-74D6-4C07-9107-2F0D34C15611}" destId="{DA72573D-91B4-4636-8ECD-14FD5D7EFEAD}" srcOrd="1" destOrd="0" parTransId="{D604B6B7-91C8-4702-B9BE-AF4D8AC10CC4}" sibTransId="{87DB3F2D-98C9-4F8F-B86C-89353970D452}"/>
    <dgm:cxn modelId="{79B15433-AEF3-45E5-9FE5-80F29C6DEF8C}" srcId="{B0890B53-BD6D-44EF-8D27-4C8A0785605B}" destId="{BD1E0C87-74D6-4C07-9107-2F0D34C15611}" srcOrd="1" destOrd="0" parTransId="{A613F75B-3337-4F81-9856-AD1D5EB4F3F0}" sibTransId="{BF9A44CB-4ADC-487D-A2B8-93E97D7312FD}"/>
    <dgm:cxn modelId="{7440425C-4AA5-41AB-8005-ACC0699D92DB}" type="presOf" srcId="{B7BA1126-02C8-4199-927B-839C88928D82}" destId="{72E59E92-57C5-46D2-8B50-41B69E21923D}" srcOrd="1" destOrd="0" presId="urn:microsoft.com/office/officeart/2005/8/layout/lProcess2"/>
    <dgm:cxn modelId="{947BDDA9-5A96-432D-8338-40DF4C496D9F}" type="presOf" srcId="{33F052BE-B132-4EFA-8FB4-142C3E3E4CD3}" destId="{6CE87034-3163-4A97-881C-76CBF4906A32}" srcOrd="1" destOrd="0" presId="urn:microsoft.com/office/officeart/2005/8/layout/lProcess2"/>
    <dgm:cxn modelId="{82CE6954-91A7-4D3C-9895-079C813A3A5B}" type="presOf" srcId="{DA72573D-91B4-4636-8ECD-14FD5D7EFEAD}" destId="{990F5222-64AA-46F2-A8AC-16A5F268424B}" srcOrd="0" destOrd="0" presId="urn:microsoft.com/office/officeart/2005/8/layout/lProcess2"/>
    <dgm:cxn modelId="{8D4420AD-D89D-4DFD-8D60-EE62A4889C79}" type="presOf" srcId="{33F052BE-B132-4EFA-8FB4-142C3E3E4CD3}" destId="{51A767F8-31C1-4328-9618-994B02B06C7D}" srcOrd="0" destOrd="0" presId="urn:microsoft.com/office/officeart/2005/8/layout/lProcess2"/>
    <dgm:cxn modelId="{DD2D8F45-01DA-48B4-A95B-7C65F538C13D}" type="presParOf" srcId="{4E5EA978-78E3-4F00-964D-93407E5007E9}" destId="{488C2256-CEBE-419C-B247-7882048CF5EA}" srcOrd="0" destOrd="0" presId="urn:microsoft.com/office/officeart/2005/8/layout/lProcess2"/>
    <dgm:cxn modelId="{4F878903-2796-4D85-A8AB-4F19031D2EAF}" type="presParOf" srcId="{488C2256-CEBE-419C-B247-7882048CF5EA}" destId="{36C9C18A-16D9-4AA1-9C5E-C64DAD47B485}" srcOrd="0" destOrd="0" presId="urn:microsoft.com/office/officeart/2005/8/layout/lProcess2"/>
    <dgm:cxn modelId="{35B4A017-D0F6-4289-BB1C-8224040370A9}" type="presParOf" srcId="{488C2256-CEBE-419C-B247-7882048CF5EA}" destId="{72E59E92-57C5-46D2-8B50-41B69E21923D}" srcOrd="1" destOrd="0" presId="urn:microsoft.com/office/officeart/2005/8/layout/lProcess2"/>
    <dgm:cxn modelId="{9E72DD4A-3846-49AB-BA18-C549731C18DB}" type="presParOf" srcId="{488C2256-CEBE-419C-B247-7882048CF5EA}" destId="{9164A3F2-C433-4261-8FA1-D8A367D68732}" srcOrd="2" destOrd="0" presId="urn:microsoft.com/office/officeart/2005/8/layout/lProcess2"/>
    <dgm:cxn modelId="{2786076D-5925-4DC0-8097-14387327D397}" type="presParOf" srcId="{9164A3F2-C433-4261-8FA1-D8A367D68732}" destId="{F3583001-1F91-4E82-A316-21674D4AD758}" srcOrd="0" destOrd="0" presId="urn:microsoft.com/office/officeart/2005/8/layout/lProcess2"/>
    <dgm:cxn modelId="{F52DC62B-2903-40D4-B594-D56A9A8FEF3F}" type="presParOf" srcId="{4E5EA978-78E3-4F00-964D-93407E5007E9}" destId="{0E47C407-2B42-4BE7-A8A3-FE815BDE454C}" srcOrd="1" destOrd="0" presId="urn:microsoft.com/office/officeart/2005/8/layout/lProcess2"/>
    <dgm:cxn modelId="{2DF217AD-24D2-4F20-8465-A5CE79BCBE2D}" type="presParOf" srcId="{4E5EA978-78E3-4F00-964D-93407E5007E9}" destId="{31B6D15A-5751-4A93-8CB8-3FAB3EB00C43}" srcOrd="2" destOrd="0" presId="urn:microsoft.com/office/officeart/2005/8/layout/lProcess2"/>
    <dgm:cxn modelId="{C8E0BA64-11DF-4891-A03E-455827EA5A97}" type="presParOf" srcId="{31B6D15A-5751-4A93-8CB8-3FAB3EB00C43}" destId="{EEFFB5BD-38E6-46BF-8333-05EA6E62CC82}" srcOrd="0" destOrd="0" presId="urn:microsoft.com/office/officeart/2005/8/layout/lProcess2"/>
    <dgm:cxn modelId="{140625EA-043F-439B-A01A-F6E573CF1BBD}" type="presParOf" srcId="{31B6D15A-5751-4A93-8CB8-3FAB3EB00C43}" destId="{449A290A-CF24-4EBD-910F-C74AD4F30AEF}" srcOrd="1" destOrd="0" presId="urn:microsoft.com/office/officeart/2005/8/layout/lProcess2"/>
    <dgm:cxn modelId="{85ADB8B5-10D7-45DC-92D7-58A730ED5E96}" type="presParOf" srcId="{31B6D15A-5751-4A93-8CB8-3FAB3EB00C43}" destId="{69256FDC-41D0-4989-B023-92CB8FF1F1F8}" srcOrd="2" destOrd="0" presId="urn:microsoft.com/office/officeart/2005/8/layout/lProcess2"/>
    <dgm:cxn modelId="{A402289F-43D0-4994-BBB0-1680C1DBDB7A}" type="presParOf" srcId="{69256FDC-41D0-4989-B023-92CB8FF1F1F8}" destId="{8CCF2859-0589-46BB-978B-2E6D3C66AA93}" srcOrd="0" destOrd="0" presId="urn:microsoft.com/office/officeart/2005/8/layout/lProcess2"/>
    <dgm:cxn modelId="{3D0AE617-E0CB-49BF-864F-23B7CB3A5B46}" type="presParOf" srcId="{8CCF2859-0589-46BB-978B-2E6D3C66AA93}" destId="{B0B1C4CC-A420-4836-802C-1951B774B042}" srcOrd="0" destOrd="0" presId="urn:microsoft.com/office/officeart/2005/8/layout/lProcess2"/>
    <dgm:cxn modelId="{FCA272F5-0BED-44E4-ADC6-7E07EA68CE61}" type="presParOf" srcId="{8CCF2859-0589-46BB-978B-2E6D3C66AA93}" destId="{51EB20A6-C977-408D-9685-FF3598377435}" srcOrd="1" destOrd="0" presId="urn:microsoft.com/office/officeart/2005/8/layout/lProcess2"/>
    <dgm:cxn modelId="{BA46CEC1-9E19-40BF-8BB9-C74785AD2B49}" type="presParOf" srcId="{8CCF2859-0589-46BB-978B-2E6D3C66AA93}" destId="{990F5222-64AA-46F2-A8AC-16A5F268424B}" srcOrd="2" destOrd="0" presId="urn:microsoft.com/office/officeart/2005/8/layout/lProcess2"/>
    <dgm:cxn modelId="{199F6097-2725-4D12-8265-F5CC9CA2CE77}" type="presParOf" srcId="{8CCF2859-0589-46BB-978B-2E6D3C66AA93}" destId="{26FB8D36-3557-4D1B-83AE-44522046F4AC}" srcOrd="3" destOrd="0" presId="urn:microsoft.com/office/officeart/2005/8/layout/lProcess2"/>
    <dgm:cxn modelId="{39C4E202-E7E4-47E7-857E-4FADC49CB731}" type="presParOf" srcId="{8CCF2859-0589-46BB-978B-2E6D3C66AA93}" destId="{84D9C00A-3C0D-43C4-BB52-7BBEB04F3613}" srcOrd="4" destOrd="0" presId="urn:microsoft.com/office/officeart/2005/8/layout/lProcess2"/>
    <dgm:cxn modelId="{558261D9-1404-4AB3-87E3-C9AF3AAC96E4}" type="presParOf" srcId="{4E5EA978-78E3-4F00-964D-93407E5007E9}" destId="{487F3B8F-62D5-4DA3-BC28-07D3573B742C}" srcOrd="3" destOrd="0" presId="urn:microsoft.com/office/officeart/2005/8/layout/lProcess2"/>
    <dgm:cxn modelId="{4EEA529A-53E8-491D-A0E3-D50CECB9351D}" type="presParOf" srcId="{4E5EA978-78E3-4F00-964D-93407E5007E9}" destId="{112A3FA7-1827-4F17-943E-050B3D83ED49}" srcOrd="4" destOrd="0" presId="urn:microsoft.com/office/officeart/2005/8/layout/lProcess2"/>
    <dgm:cxn modelId="{14B9DD58-2C12-46E9-898F-9A5A03BFD1E2}" type="presParOf" srcId="{112A3FA7-1827-4F17-943E-050B3D83ED49}" destId="{51A767F8-31C1-4328-9618-994B02B06C7D}" srcOrd="0" destOrd="0" presId="urn:microsoft.com/office/officeart/2005/8/layout/lProcess2"/>
    <dgm:cxn modelId="{1D46230F-13CC-47DA-9081-A808461E1E84}" type="presParOf" srcId="{112A3FA7-1827-4F17-943E-050B3D83ED49}" destId="{6CE87034-3163-4A97-881C-76CBF4906A32}" srcOrd="1" destOrd="0" presId="urn:microsoft.com/office/officeart/2005/8/layout/lProcess2"/>
    <dgm:cxn modelId="{7F86CC86-9EC7-484F-B29D-8B07C0D1DA57}" type="presParOf" srcId="{112A3FA7-1827-4F17-943E-050B3D83ED49}" destId="{0BF3A79C-3A08-4F71-A6D7-3681B1E19C9F}" srcOrd="2" destOrd="0" presId="urn:microsoft.com/office/officeart/2005/8/layout/lProcess2"/>
    <dgm:cxn modelId="{9DAF27F5-28B0-4200-A354-AC71F2DB0BAA}" type="presParOf" srcId="{0BF3A79C-3A08-4F71-A6D7-3681B1E19C9F}" destId="{8BED4926-BAFD-4719-B828-22A64E868939}" srcOrd="0"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C9C18A-16D9-4AA1-9C5E-C64DAD47B485}">
      <dsp:nvSpPr>
        <dsp:cNvPr id="0" name=""/>
        <dsp:cNvSpPr/>
      </dsp:nvSpPr>
      <dsp:spPr>
        <a:xfrm>
          <a:off x="995" y="0"/>
          <a:ext cx="2587749" cy="41148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Process 1 </a:t>
          </a:r>
          <a:endParaRPr lang="en-US" sz="4000" kern="1200" dirty="0"/>
        </a:p>
      </dsp:txBody>
      <dsp:txXfrm>
        <a:off x="995" y="0"/>
        <a:ext cx="2587749" cy="1234440"/>
      </dsp:txXfrm>
    </dsp:sp>
    <dsp:sp modelId="{EEFFB5BD-38E6-46BF-8333-05EA6E62CC82}">
      <dsp:nvSpPr>
        <dsp:cNvPr id="0" name=""/>
        <dsp:cNvSpPr/>
      </dsp:nvSpPr>
      <dsp:spPr>
        <a:xfrm>
          <a:off x="2782825" y="0"/>
          <a:ext cx="2587749" cy="41148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Process 2</a:t>
          </a:r>
          <a:endParaRPr lang="en-US" sz="4000" kern="1200" dirty="0"/>
        </a:p>
      </dsp:txBody>
      <dsp:txXfrm>
        <a:off x="2782825" y="0"/>
        <a:ext cx="2587749" cy="1234440"/>
      </dsp:txXfrm>
    </dsp:sp>
    <dsp:sp modelId="{B0B1C4CC-A420-4836-802C-1951B774B042}">
      <dsp:nvSpPr>
        <dsp:cNvPr id="0" name=""/>
        <dsp:cNvSpPr/>
      </dsp:nvSpPr>
      <dsp:spPr>
        <a:xfrm>
          <a:off x="3041600" y="1234791"/>
          <a:ext cx="2070199" cy="8083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8580" rIns="91440" bIns="68580" numCol="1" spcCol="1270" anchor="ctr" anchorCtr="0">
          <a:noAutofit/>
        </a:bodyPr>
        <a:lstStyle/>
        <a:p>
          <a:pPr lvl="0" algn="ctr" defTabSz="1600200">
            <a:lnSpc>
              <a:spcPct val="90000"/>
            </a:lnSpc>
            <a:spcBef>
              <a:spcPct val="0"/>
            </a:spcBef>
            <a:spcAft>
              <a:spcPct val="35000"/>
            </a:spcAft>
          </a:pPr>
          <a:r>
            <a:rPr lang="en-US" sz="3600" kern="1200" dirty="0" smtClean="0"/>
            <a:t>Thread 1</a:t>
          </a:r>
        </a:p>
      </dsp:txBody>
      <dsp:txXfrm>
        <a:off x="3041600" y="1234791"/>
        <a:ext cx="2070199" cy="808393"/>
      </dsp:txXfrm>
    </dsp:sp>
    <dsp:sp modelId="{990F5222-64AA-46F2-A8AC-16A5F268424B}">
      <dsp:nvSpPr>
        <dsp:cNvPr id="0" name=""/>
        <dsp:cNvSpPr/>
      </dsp:nvSpPr>
      <dsp:spPr>
        <a:xfrm>
          <a:off x="3041600" y="2167553"/>
          <a:ext cx="2070199" cy="8083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8580" rIns="91440" bIns="68580" numCol="1" spcCol="1270" anchor="ctr" anchorCtr="0">
          <a:noAutofit/>
        </a:bodyPr>
        <a:lstStyle/>
        <a:p>
          <a:pPr lvl="0" algn="ctr" defTabSz="1600200">
            <a:lnSpc>
              <a:spcPct val="90000"/>
            </a:lnSpc>
            <a:spcBef>
              <a:spcPct val="0"/>
            </a:spcBef>
            <a:spcAft>
              <a:spcPct val="35000"/>
            </a:spcAft>
          </a:pPr>
          <a:r>
            <a:rPr lang="en-US" sz="3600" kern="1200" dirty="0" smtClean="0"/>
            <a:t>Thread 2</a:t>
          </a:r>
          <a:endParaRPr lang="en-US" sz="3600" kern="1200" dirty="0"/>
        </a:p>
      </dsp:txBody>
      <dsp:txXfrm>
        <a:off x="3041600" y="2167553"/>
        <a:ext cx="2070199" cy="808393"/>
      </dsp:txXfrm>
    </dsp:sp>
    <dsp:sp modelId="{84D9C00A-3C0D-43C4-BB52-7BBEB04F3613}">
      <dsp:nvSpPr>
        <dsp:cNvPr id="0" name=""/>
        <dsp:cNvSpPr/>
      </dsp:nvSpPr>
      <dsp:spPr>
        <a:xfrm>
          <a:off x="3041600" y="3100314"/>
          <a:ext cx="2070199" cy="8083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8580" rIns="91440" bIns="68580" numCol="1" spcCol="1270" anchor="ctr" anchorCtr="0">
          <a:noAutofit/>
        </a:bodyPr>
        <a:lstStyle/>
        <a:p>
          <a:pPr lvl="0" algn="ctr" defTabSz="1600200">
            <a:lnSpc>
              <a:spcPct val="90000"/>
            </a:lnSpc>
            <a:spcBef>
              <a:spcPct val="0"/>
            </a:spcBef>
            <a:spcAft>
              <a:spcPct val="35000"/>
            </a:spcAft>
          </a:pPr>
          <a:r>
            <a:rPr lang="en-US" sz="3600" kern="1200" dirty="0" smtClean="0"/>
            <a:t>Thread 3</a:t>
          </a:r>
          <a:endParaRPr lang="en-US" sz="3600" kern="1200" dirty="0"/>
        </a:p>
      </dsp:txBody>
      <dsp:txXfrm>
        <a:off x="3041600" y="3100314"/>
        <a:ext cx="2070199" cy="808393"/>
      </dsp:txXfrm>
    </dsp:sp>
    <dsp:sp modelId="{51A767F8-31C1-4328-9618-994B02B06C7D}">
      <dsp:nvSpPr>
        <dsp:cNvPr id="0" name=""/>
        <dsp:cNvSpPr/>
      </dsp:nvSpPr>
      <dsp:spPr>
        <a:xfrm>
          <a:off x="5564655" y="0"/>
          <a:ext cx="2587749" cy="41148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Process 3</a:t>
          </a:r>
          <a:endParaRPr lang="en-US" sz="4000" kern="1200" dirty="0"/>
        </a:p>
      </dsp:txBody>
      <dsp:txXfrm>
        <a:off x="5564655" y="0"/>
        <a:ext cx="2587749" cy="123444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L04 Security Architecture</a:t>
            </a:r>
            <a:endParaRPr lang="en-US" dirty="0"/>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AnnMarie.Westgate@ryerson.ca</a:t>
            </a:r>
            <a:endParaRPr lang="en-US" dirty="0"/>
          </a:p>
        </p:txBody>
      </p:sp>
      <p:sp>
        <p:nvSpPr>
          <p:cNvPr id="6" name="Date Placeholder 5"/>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8994CE32-F244-40F6-8256-F43B916A5205}" type="datetimeFigureOut">
              <a:rPr lang="en-US" smtClean="0"/>
              <a:pPr/>
              <a:t>1/27/2010</a:t>
            </a:fld>
            <a:endParaRPr lang="en-US"/>
          </a:p>
        </p:txBody>
      </p:sp>
      <p:sp>
        <p:nvSpPr>
          <p:cNvPr id="7" name="Slide Number Placeholder 6"/>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09878A4B-178E-4E26-8DE1-19AF47A6500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Thread share same</a:t>
            </a:r>
            <a:r>
              <a:rPr lang="en-US" baseline="0" dirty="0" smtClean="0"/>
              <a:t> memory space. </a:t>
            </a: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a:t>
            </a: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BA2F49E-17AE-4A1E-A3F4-57E5816EE59F}" type="datetime1">
              <a:rPr lang="en-US" smtClean="0"/>
              <a:pPr/>
              <a:t>1/27/2010</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DFB857F-6428-4F1A-9F34-7E14FC029916}" type="datetime1">
              <a:rPr lang="en-US" smtClean="0"/>
              <a:pPr/>
              <a:t>1/27/2010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31913" y="0"/>
            <a:ext cx="7848600" cy="12684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077200" cy="4525963"/>
          </a:xfrm>
        </p:spPr>
        <p:txBody>
          <a:bodyPr/>
          <a:lstStyle/>
          <a:p>
            <a:endParaRPr lang="en-US"/>
          </a:p>
        </p:txBody>
      </p:sp>
      <p:sp>
        <p:nvSpPr>
          <p:cNvPr id="4" name="Footer Placeholder 3"/>
          <p:cNvSpPr>
            <a:spLocks noGrp="1"/>
          </p:cNvSpPr>
          <p:nvPr>
            <p:ph type="ftr" sz="quarter" idx="10"/>
          </p:nvPr>
        </p:nvSpPr>
        <p:spPr>
          <a:xfrm>
            <a:off x="1042988" y="6237288"/>
            <a:ext cx="6049962" cy="423862"/>
          </a:xfrm>
        </p:spPr>
        <p:txBody>
          <a:bodyPr/>
          <a:lstStyle>
            <a:lvl1pPr>
              <a:defRPr/>
            </a:lvl1pPr>
          </a:lstStyle>
          <a:p>
            <a:endParaRPr lang="en-US" dirty="0"/>
          </a:p>
        </p:txBody>
      </p:sp>
      <p:sp>
        <p:nvSpPr>
          <p:cNvPr id="5" name="Slide Number Placeholder 4"/>
          <p:cNvSpPr>
            <a:spLocks noGrp="1"/>
          </p:cNvSpPr>
          <p:nvPr>
            <p:ph type="sldNum" sz="quarter" idx="11"/>
          </p:nvPr>
        </p:nvSpPr>
        <p:spPr>
          <a:xfrm>
            <a:off x="7308850" y="6237288"/>
            <a:ext cx="457200" cy="476250"/>
          </a:xfrm>
        </p:spPr>
        <p:txBody>
          <a:bodyPr/>
          <a:lstStyle>
            <a:lvl1pPr>
              <a:defRPr/>
            </a:lvl1pPr>
          </a:lstStyle>
          <a:p>
            <a:fld id="{1FBBC00D-4141-40DD-BE75-EE547BE5EDF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913" y="0"/>
            <a:ext cx="7848600"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endParaRPr lang="en-US" dirty="0"/>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A9FADF4B-B92D-43F4-9F6E-F3C10D356F8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9C7191A-EDC5-43C3-8408-024DE688EB60}" type="datetime1">
              <a:rPr lang="en-US" smtClean="0"/>
              <a:pPr/>
              <a:t>1/27/2010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41BFA3A-4647-40D3-B389-B9A565A925D2}" type="datetime1">
              <a:rPr lang="en-US" smtClean="0"/>
              <a:pPr/>
              <a:t>1/27/2010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4348" y="1981200"/>
            <a:ext cx="8143932" cy="19478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14348" y="3929066"/>
            <a:ext cx="8143932" cy="21669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776CD65-3B49-44F9-BCDB-370D0EC45ABE}" type="datetime1">
              <a:rPr lang="en-US" smtClean="0"/>
              <a:pPr/>
              <a:t>1/27/2010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DE518FE-A610-44EE-96E9-4ED07F1E8F76}" type="datetime1">
              <a:rPr lang="en-US" smtClean="0"/>
              <a:pPr/>
              <a:t>1/27/2010</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283307D6-3D5F-4F18-AB54-E8D82EF4E0B6}" type="datetime1">
              <a:rPr lang="en-US" smtClean="0"/>
              <a:pPr/>
              <a:t>1/27/2010</a:t>
            </a:fld>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5CE41FF-E37E-43DE-A300-3971BD8EC7BA}" type="datetime1">
              <a:rPr lang="en-US" smtClean="0"/>
              <a:pPr/>
              <a:t>1/27/2010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44B9517-FCA8-4B6D-8D3A-397F0DCBD3B4}" type="datetime1">
              <a:rPr lang="en-US" smtClean="0"/>
              <a:pPr/>
              <a:t>1/27/2010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4"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E0A15035-C0A6-4254-BA56-51330CE79434}" type="datetime1">
              <a:rPr lang="en-US" smtClean="0"/>
              <a:pPr/>
              <a:t>1/27/2010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86" r:id="rId5"/>
    <p:sldLayoutId id="2147483670" r:id="rId6"/>
    <p:sldLayoutId id="2147483671" r:id="rId7"/>
    <p:sldLayoutId id="2147483672" r:id="rId8"/>
    <p:sldLayoutId id="2147483673" r:id="rId9"/>
    <p:sldLayoutId id="2147483674" r:id="rId10"/>
    <p:sldLayoutId id="2147483684" r:id="rId11"/>
    <p:sldLayoutId id="2147483685" r:id="rId12"/>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en.wikipedia.org/wiki/Multilevel_security"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hyperlink" Target="http://www.commoncriteriaportal.org/"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hyperlink" Target="http://www.niap-ccevs.org/cc-scheme/" TargetMode="External"/><Relationship Id="rId4" Type="http://schemas.openxmlformats.org/officeDocument/2006/relationships/hyperlink" Target="http://www.iso15408.net/"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hyperlink" Target="http://www.kernel.org/pub/linux/libs/security/Orange-Linux/refs/Orange/OrangeI-II.html"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hyperlink" Target="http://csrc.nist.gov/publications/secpubs/rainbow/" TargetMode="External"/><Relationship Id="rId4" Type="http://schemas.openxmlformats.org/officeDocument/2006/relationships/hyperlink" Target="http://users.tkk.fi/~lhuovine/study/secbas98/skernel.html" TargetMode="Externa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type="ctrTitle"/>
          </p:nvPr>
        </p:nvSpPr>
        <p:spPr/>
        <p:txBody>
          <a:bodyPr/>
          <a:lstStyle/>
          <a:p>
            <a:r>
              <a:rPr lang="en-CA" dirty="0" smtClean="0"/>
              <a:t>L03 – Security Architecture and Design</a:t>
            </a:r>
            <a:endParaRPr lang="en-CA" dirty="0"/>
          </a:p>
        </p:txBody>
      </p:sp>
      <p:sp>
        <p:nvSpPr>
          <p:cNvPr id="197637" name="Rectangle 5"/>
          <p:cNvSpPr>
            <a:spLocks noGrp="1" noChangeArrowheads="1"/>
          </p:cNvSpPr>
          <p:nvPr>
            <p:ph type="subTitle" idx="1"/>
          </p:nvPr>
        </p:nvSpPr>
        <p:spPr/>
        <p:txBody>
          <a:bodyPr>
            <a:normAutofit fontScale="92500" lnSpcReduction="20000"/>
          </a:bodyPr>
          <a:lstStyle/>
          <a:p>
            <a:r>
              <a:rPr lang="en-CA" dirty="0" smtClean="0"/>
              <a:t>Ann  Marie Westgate</a:t>
            </a:r>
          </a:p>
          <a:p>
            <a:r>
              <a:rPr lang="en-CA" dirty="0" smtClean="0"/>
              <a:t>Ryerson University – the Chang School of Continuing Education</a:t>
            </a:r>
          </a:p>
          <a:p>
            <a:r>
              <a:rPr lang="en-CA" dirty="0" err="1" smtClean="0"/>
              <a:t>Sybex</a:t>
            </a:r>
            <a:r>
              <a:rPr lang="en-CA" dirty="0" smtClean="0"/>
              <a:t> Book, Ch 11 - 12</a:t>
            </a:r>
          </a:p>
        </p:txBody>
      </p:sp>
      <p:sp>
        <p:nvSpPr>
          <p:cNvPr id="4" name="Slide Number Placeholder 3"/>
          <p:cNvSpPr>
            <a:spLocks noGrp="1"/>
          </p:cNvSpPr>
          <p:nvPr>
            <p:ph type="sldNum" sz="quarter" idx="12"/>
          </p:nvPr>
        </p:nvSpPr>
        <p:spPr/>
        <p:txBody>
          <a:bodyPr/>
          <a:lstStyle/>
          <a:p>
            <a:fld id="{D461EBDD-AF86-4FF7-B5AD-F4E135F15ACC}"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2914" name="Picture 2"/>
          <p:cNvPicPr>
            <a:picLocks noChangeAspect="1" noChangeArrowheads="1"/>
          </p:cNvPicPr>
          <p:nvPr/>
        </p:nvPicPr>
        <p:blipFill>
          <a:blip r:embed="rId3" cstate="print"/>
          <a:srcRect/>
          <a:stretch>
            <a:fillRect/>
          </a:stretch>
        </p:blipFill>
        <p:spPr bwMode="auto">
          <a:xfrm>
            <a:off x="3428992" y="1928802"/>
            <a:ext cx="3810000" cy="2847975"/>
          </a:xfrm>
          <a:prstGeom prst="rect">
            <a:avLst/>
          </a:prstGeom>
          <a:noFill/>
          <a:ln w="25400" algn="ctr">
            <a:noFill/>
            <a:miter lim="800000"/>
            <a:headEnd/>
            <a:tailEnd/>
          </a:ln>
          <a:effectLst/>
        </p:spPr>
      </p:pic>
      <p:pic>
        <p:nvPicPr>
          <p:cNvPr id="422917" name="Picture 5"/>
          <p:cNvPicPr>
            <a:picLocks noChangeAspect="1" noChangeArrowheads="1"/>
          </p:cNvPicPr>
          <p:nvPr/>
        </p:nvPicPr>
        <p:blipFill>
          <a:blip r:embed="rId4" cstate="print"/>
          <a:srcRect l="5038" t="14108" b="15115"/>
          <a:stretch>
            <a:fillRect/>
          </a:stretch>
        </p:blipFill>
        <p:spPr bwMode="auto">
          <a:xfrm>
            <a:off x="3949677" y="4813322"/>
            <a:ext cx="2359025" cy="1758950"/>
          </a:xfrm>
          <a:prstGeom prst="rect">
            <a:avLst/>
          </a:prstGeom>
          <a:noFill/>
          <a:ln w="25400" algn="ctr">
            <a:noFill/>
            <a:miter lim="800000"/>
            <a:headEnd/>
            <a:tailEnd/>
          </a:ln>
          <a:effectLst/>
        </p:spPr>
      </p:pic>
      <p:sp>
        <p:nvSpPr>
          <p:cNvPr id="422915" name="Rectangle 3"/>
          <p:cNvSpPr>
            <a:spLocks noGrp="1" noChangeArrowheads="1"/>
          </p:cNvSpPr>
          <p:nvPr>
            <p:ph type="title"/>
          </p:nvPr>
        </p:nvSpPr>
        <p:spPr>
          <a:ln/>
        </p:spPr>
        <p:txBody>
          <a:bodyPr/>
          <a:lstStyle/>
          <a:p>
            <a:r>
              <a:rPr lang="en-CA" dirty="0"/>
              <a:t>Real Memory vs. Virtual Memory</a:t>
            </a:r>
          </a:p>
        </p:txBody>
      </p:sp>
      <p:sp>
        <p:nvSpPr>
          <p:cNvPr id="11" name="Slide Number Placeholder 4"/>
          <p:cNvSpPr>
            <a:spLocks noGrp="1"/>
          </p:cNvSpPr>
          <p:nvPr>
            <p:ph type="sldNum" sz="quarter" idx="12"/>
          </p:nvPr>
        </p:nvSpPr>
        <p:spPr>
          <a:prstGeom prst="rect">
            <a:avLst/>
          </a:prstGeom>
        </p:spPr>
        <p:txBody>
          <a:bodyPr/>
          <a:lstStyle/>
          <a:p>
            <a:fld id="{997E2A63-EF5B-41B2-BFD9-BF6BBB5B115D}" type="slidenum">
              <a:rPr lang="en-US"/>
              <a:pPr/>
              <a:t>10</a:t>
            </a:fld>
            <a:endParaRPr lang="en-US"/>
          </a:p>
        </p:txBody>
      </p:sp>
      <p:sp>
        <p:nvSpPr>
          <p:cNvPr id="422916" name="Rectangle 4"/>
          <p:cNvSpPr>
            <a:spLocks noChangeArrowheads="1"/>
          </p:cNvSpPr>
          <p:nvPr/>
        </p:nvSpPr>
        <p:spPr bwMode="auto">
          <a:xfrm>
            <a:off x="642910" y="4675204"/>
            <a:ext cx="747712" cy="422275"/>
          </a:xfrm>
          <a:prstGeom prst="rect">
            <a:avLst/>
          </a:prstGeom>
          <a:solidFill>
            <a:srgbClr val="66FF66"/>
          </a:solidFill>
          <a:ln w="25400" algn="ctr">
            <a:solidFill>
              <a:schemeClr val="tx1"/>
            </a:solidFill>
            <a:miter lim="800000"/>
            <a:headEnd/>
            <a:tailEnd/>
          </a:ln>
          <a:effectLst/>
        </p:spPr>
        <p:txBody>
          <a:bodyPr wrap="none" anchor="ctr">
            <a:spAutoFit/>
          </a:bodyPr>
          <a:lstStyle/>
          <a:p>
            <a:pPr marL="342900" indent="-342900" defTabSz="914400"/>
            <a:r>
              <a:rPr lang="en-CA"/>
              <a:t>CPU</a:t>
            </a:r>
          </a:p>
        </p:txBody>
      </p:sp>
      <p:sp>
        <p:nvSpPr>
          <p:cNvPr id="422918" name="Line 6"/>
          <p:cNvSpPr>
            <a:spLocks noChangeShapeType="1"/>
          </p:cNvSpPr>
          <p:nvPr/>
        </p:nvSpPr>
        <p:spPr bwMode="auto">
          <a:xfrm>
            <a:off x="1430314" y="4892691"/>
            <a:ext cx="2449512" cy="503238"/>
          </a:xfrm>
          <a:prstGeom prst="line">
            <a:avLst/>
          </a:prstGeom>
          <a:noFill/>
          <a:ln w="25400">
            <a:solidFill>
              <a:schemeClr val="tx1"/>
            </a:solidFill>
            <a:round/>
            <a:headEnd/>
            <a:tailEnd type="triangle" w="med" len="med"/>
          </a:ln>
          <a:effectLst/>
        </p:spPr>
        <p:txBody>
          <a:bodyPr>
            <a:spAutoFit/>
          </a:bodyPr>
          <a:lstStyle/>
          <a:p>
            <a:endParaRPr lang="en-US"/>
          </a:p>
        </p:txBody>
      </p:sp>
      <p:sp>
        <p:nvSpPr>
          <p:cNvPr id="422919" name="Text Box 7"/>
          <p:cNvSpPr txBox="1">
            <a:spLocks noChangeArrowheads="1"/>
          </p:cNvSpPr>
          <p:nvPr/>
        </p:nvSpPr>
        <p:spPr bwMode="auto">
          <a:xfrm>
            <a:off x="468313" y="1557338"/>
            <a:ext cx="2374900" cy="2092325"/>
          </a:xfrm>
          <a:prstGeom prst="rect">
            <a:avLst/>
          </a:prstGeom>
          <a:noFill/>
          <a:ln w="19050" algn="ctr">
            <a:solidFill>
              <a:schemeClr val="accent2"/>
            </a:solidFill>
            <a:miter lim="800000"/>
            <a:headEnd/>
            <a:tailEnd/>
          </a:ln>
          <a:effectLst/>
        </p:spPr>
        <p:txBody>
          <a:bodyPr>
            <a:spAutoFit/>
          </a:bodyPr>
          <a:lstStyle/>
          <a:p>
            <a:pPr algn="l" defTabSz="914400">
              <a:spcBef>
                <a:spcPct val="50000"/>
              </a:spcBef>
              <a:tabLst>
                <a:tab pos="0" algn="l"/>
              </a:tabLst>
            </a:pPr>
            <a:r>
              <a:rPr lang="en-CA"/>
              <a:t>Real Memory</a:t>
            </a:r>
          </a:p>
          <a:p>
            <a:pPr algn="l" defTabSz="914400">
              <a:spcBef>
                <a:spcPct val="50000"/>
              </a:spcBef>
              <a:tabLst>
                <a:tab pos="0" algn="l"/>
              </a:tabLst>
            </a:pPr>
            <a:r>
              <a:rPr lang="en-CA"/>
              <a:t>Main Memory</a:t>
            </a:r>
          </a:p>
          <a:p>
            <a:pPr algn="l" defTabSz="914400">
              <a:spcBef>
                <a:spcPct val="50000"/>
              </a:spcBef>
              <a:tabLst>
                <a:tab pos="0" algn="l"/>
              </a:tabLst>
            </a:pPr>
            <a:r>
              <a:rPr lang="en-CA"/>
              <a:t>Primary Memory</a:t>
            </a:r>
          </a:p>
          <a:p>
            <a:pPr algn="l" defTabSz="914400">
              <a:spcBef>
                <a:spcPct val="50000"/>
              </a:spcBef>
              <a:tabLst>
                <a:tab pos="0" algn="l"/>
              </a:tabLst>
            </a:pPr>
            <a:r>
              <a:rPr lang="en-CA"/>
              <a:t>CPU uses direct addressing to RAM</a:t>
            </a:r>
          </a:p>
        </p:txBody>
      </p:sp>
      <p:sp>
        <p:nvSpPr>
          <p:cNvPr id="422920" name="Rectangle 8"/>
          <p:cNvSpPr>
            <a:spLocks noChangeArrowheads="1"/>
          </p:cNvSpPr>
          <p:nvPr/>
        </p:nvSpPr>
        <p:spPr bwMode="auto">
          <a:xfrm>
            <a:off x="1865289" y="4676791"/>
            <a:ext cx="1582737" cy="396875"/>
          </a:xfrm>
          <a:prstGeom prst="rect">
            <a:avLst/>
          </a:prstGeom>
          <a:noFill/>
          <a:ln w="25400" algn="ctr">
            <a:noFill/>
            <a:miter lim="800000"/>
            <a:headEnd/>
            <a:tailEnd/>
          </a:ln>
          <a:effectLst/>
        </p:spPr>
        <p:txBody>
          <a:bodyPr wrap="none">
            <a:spAutoFit/>
          </a:bodyPr>
          <a:lstStyle/>
          <a:p>
            <a:pPr marL="342900" indent="-342900" defTabSz="914400"/>
            <a:r>
              <a:rPr lang="en-CA"/>
              <a:t>0x09785320</a:t>
            </a:r>
          </a:p>
        </p:txBody>
      </p:sp>
      <p:sp>
        <p:nvSpPr>
          <p:cNvPr id="422921" name="AutoShape 9"/>
          <p:cNvSpPr>
            <a:spLocks/>
          </p:cNvSpPr>
          <p:nvPr/>
        </p:nvSpPr>
        <p:spPr bwMode="auto">
          <a:xfrm>
            <a:off x="7429520" y="3213104"/>
            <a:ext cx="1423988" cy="787400"/>
          </a:xfrm>
          <a:prstGeom prst="borderCallout1">
            <a:avLst>
              <a:gd name="adj1" fmla="val 14514"/>
              <a:gd name="adj2" fmla="val -5352"/>
              <a:gd name="adj3" fmla="val -4639"/>
              <a:gd name="adj4" fmla="val -62208"/>
            </a:avLst>
          </a:prstGeom>
          <a:noFill/>
          <a:ln w="25400" algn="ctr">
            <a:solidFill>
              <a:schemeClr val="tx1"/>
            </a:solidFill>
            <a:miter lim="800000"/>
            <a:headEnd/>
            <a:tailEnd/>
          </a:ln>
          <a:effectLst/>
        </p:spPr>
        <p:txBody>
          <a:bodyPr wrap="none">
            <a:spAutoFit/>
          </a:bodyPr>
          <a:lstStyle/>
          <a:p>
            <a:pPr marL="342900" indent="-342900" defTabSz="914400"/>
            <a:r>
              <a:rPr lang="en-CA" dirty="0"/>
              <a:t>Secondary</a:t>
            </a:r>
          </a:p>
          <a:p>
            <a:pPr marL="342900" indent="-342900" defTabSz="914400"/>
            <a:r>
              <a:rPr lang="en-CA" dirty="0"/>
              <a:t>memory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4"/>
          <p:cNvSpPr>
            <a:spLocks noGrp="1"/>
          </p:cNvSpPr>
          <p:nvPr>
            <p:ph type="sldNum" sz="quarter" idx="4294967295"/>
          </p:nvPr>
        </p:nvSpPr>
        <p:spPr>
          <a:xfrm>
            <a:off x="7308850" y="6237288"/>
            <a:ext cx="457200" cy="476250"/>
          </a:xfrm>
          <a:prstGeom prst="rect">
            <a:avLst/>
          </a:prstGeom>
        </p:spPr>
        <p:txBody>
          <a:bodyPr/>
          <a:lstStyle/>
          <a:p>
            <a:fld id="{E9BB89C9-7E0F-4EED-AE50-5868591F010A}" type="slidenum">
              <a:rPr lang="en-US"/>
              <a:pPr/>
              <a:t>11</a:t>
            </a:fld>
            <a:endParaRPr lang="en-US"/>
          </a:p>
        </p:txBody>
      </p:sp>
      <p:pic>
        <p:nvPicPr>
          <p:cNvPr id="423938" name="Picture 2"/>
          <p:cNvPicPr>
            <a:picLocks noChangeAspect="1" noChangeArrowheads="1"/>
          </p:cNvPicPr>
          <p:nvPr/>
        </p:nvPicPr>
        <p:blipFill>
          <a:blip r:embed="rId3" cstate="print"/>
          <a:srcRect/>
          <a:stretch>
            <a:fillRect/>
          </a:stretch>
        </p:blipFill>
        <p:spPr bwMode="auto">
          <a:xfrm>
            <a:off x="5334000" y="2143116"/>
            <a:ext cx="3810000" cy="2847975"/>
          </a:xfrm>
          <a:prstGeom prst="rect">
            <a:avLst/>
          </a:prstGeom>
          <a:noFill/>
          <a:ln w="25400" algn="ctr">
            <a:noFill/>
            <a:miter lim="800000"/>
            <a:headEnd/>
            <a:tailEnd/>
          </a:ln>
          <a:effectLst/>
        </p:spPr>
      </p:pic>
      <p:sp>
        <p:nvSpPr>
          <p:cNvPr id="423939" name="Rectangle 3"/>
          <p:cNvSpPr>
            <a:spLocks noGrp="1" noChangeArrowheads="1"/>
          </p:cNvSpPr>
          <p:nvPr>
            <p:ph type="title"/>
          </p:nvPr>
        </p:nvSpPr>
        <p:spPr>
          <a:ln/>
        </p:spPr>
        <p:txBody>
          <a:bodyPr/>
          <a:lstStyle/>
          <a:p>
            <a:r>
              <a:rPr lang="en-CA"/>
              <a:t>Real Memory vs. Virtual Memory</a:t>
            </a:r>
          </a:p>
        </p:txBody>
      </p:sp>
      <p:sp>
        <p:nvSpPr>
          <p:cNvPr id="423940" name="Rectangle 4"/>
          <p:cNvSpPr>
            <a:spLocks noChangeArrowheads="1"/>
          </p:cNvSpPr>
          <p:nvPr/>
        </p:nvSpPr>
        <p:spPr bwMode="auto">
          <a:xfrm>
            <a:off x="250825" y="4365625"/>
            <a:ext cx="747713" cy="422275"/>
          </a:xfrm>
          <a:prstGeom prst="rect">
            <a:avLst/>
          </a:prstGeom>
          <a:solidFill>
            <a:srgbClr val="66FF66"/>
          </a:solidFill>
          <a:ln w="25400" algn="ctr">
            <a:solidFill>
              <a:schemeClr val="tx1"/>
            </a:solidFill>
            <a:miter lim="800000"/>
            <a:headEnd/>
            <a:tailEnd/>
          </a:ln>
          <a:effectLst/>
        </p:spPr>
        <p:txBody>
          <a:bodyPr wrap="none" anchor="ctr">
            <a:spAutoFit/>
          </a:bodyPr>
          <a:lstStyle/>
          <a:p>
            <a:pPr marL="342900" indent="-342900" defTabSz="914400"/>
            <a:r>
              <a:rPr lang="en-CA"/>
              <a:t>CPU</a:t>
            </a:r>
          </a:p>
        </p:txBody>
      </p:sp>
      <p:pic>
        <p:nvPicPr>
          <p:cNvPr id="423941" name="Picture 5"/>
          <p:cNvPicPr>
            <a:picLocks noChangeAspect="1" noChangeArrowheads="1"/>
          </p:cNvPicPr>
          <p:nvPr/>
        </p:nvPicPr>
        <p:blipFill>
          <a:blip r:embed="rId4" cstate="print"/>
          <a:srcRect l="5038" t="14108" b="15115"/>
          <a:stretch>
            <a:fillRect/>
          </a:stretch>
        </p:blipFill>
        <p:spPr bwMode="auto">
          <a:xfrm>
            <a:off x="4714876" y="4929198"/>
            <a:ext cx="2359025" cy="1758950"/>
          </a:xfrm>
          <a:prstGeom prst="rect">
            <a:avLst/>
          </a:prstGeom>
          <a:noFill/>
          <a:ln w="25400" algn="ctr">
            <a:noFill/>
            <a:miter lim="800000"/>
            <a:headEnd/>
            <a:tailEnd/>
          </a:ln>
          <a:effectLst/>
        </p:spPr>
      </p:pic>
      <p:sp>
        <p:nvSpPr>
          <p:cNvPr id="423942" name="Rectangle 6"/>
          <p:cNvSpPr>
            <a:spLocks noChangeArrowheads="1"/>
          </p:cNvSpPr>
          <p:nvPr/>
        </p:nvSpPr>
        <p:spPr bwMode="auto">
          <a:xfrm>
            <a:off x="1684338" y="3514725"/>
            <a:ext cx="2486025" cy="2722563"/>
          </a:xfrm>
          <a:prstGeom prst="rect">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a:t>Page Table</a:t>
            </a:r>
          </a:p>
          <a:p>
            <a:pPr marL="342900" indent="-342900" defTabSz="914400"/>
            <a:r>
              <a:rPr lang="en-CA" sz="1400"/>
              <a:t>Virtual address Real address</a:t>
            </a:r>
          </a:p>
          <a:p>
            <a:pPr marL="342900" indent="-342900" defTabSz="914400"/>
            <a:r>
              <a:rPr lang="en-CA" sz="1400"/>
              <a:t>0x09785320 - 0x80975628</a:t>
            </a:r>
          </a:p>
          <a:p>
            <a:pPr marL="342900" indent="-342900" defTabSz="914400"/>
            <a:r>
              <a:rPr lang="en-CA" sz="1400"/>
              <a:t>0x09785328 - 0x80975630</a:t>
            </a:r>
          </a:p>
          <a:p>
            <a:pPr marL="342900" indent="-342900" defTabSz="914400"/>
            <a:r>
              <a:rPr lang="en-CA" sz="1400"/>
              <a:t>0x09785330 - 0x80975638</a:t>
            </a:r>
          </a:p>
          <a:p>
            <a:pPr marL="342900" indent="-342900" defTabSz="914400"/>
            <a:r>
              <a:rPr lang="en-CA" sz="1400"/>
              <a:t>0x09785323 - 0x80975640</a:t>
            </a:r>
          </a:p>
          <a:p>
            <a:pPr marL="342900" indent="-342900" defTabSz="914400"/>
            <a:endParaRPr lang="en-CA" sz="1400"/>
          </a:p>
          <a:p>
            <a:pPr marL="342900" indent="-342900" defTabSz="914400"/>
            <a:endParaRPr lang="en-CA" sz="1400"/>
          </a:p>
          <a:p>
            <a:pPr marL="342900" indent="-342900" defTabSz="914400"/>
            <a:endParaRPr lang="en-CA" sz="1400"/>
          </a:p>
          <a:p>
            <a:pPr marL="342900" indent="-342900" defTabSz="914400"/>
            <a:endParaRPr lang="en-CA" sz="1400"/>
          </a:p>
        </p:txBody>
      </p:sp>
      <p:sp>
        <p:nvSpPr>
          <p:cNvPr id="423943" name="Line 7"/>
          <p:cNvSpPr>
            <a:spLocks noChangeShapeType="1"/>
          </p:cNvSpPr>
          <p:nvPr/>
        </p:nvSpPr>
        <p:spPr bwMode="auto">
          <a:xfrm flipV="1">
            <a:off x="1042988" y="4149725"/>
            <a:ext cx="576262" cy="503238"/>
          </a:xfrm>
          <a:prstGeom prst="line">
            <a:avLst/>
          </a:prstGeom>
          <a:noFill/>
          <a:ln w="25400">
            <a:solidFill>
              <a:schemeClr val="tx1"/>
            </a:solidFill>
            <a:round/>
            <a:headEnd/>
            <a:tailEnd type="triangle" w="med" len="med"/>
          </a:ln>
          <a:effectLst/>
        </p:spPr>
        <p:txBody>
          <a:bodyPr>
            <a:spAutoFit/>
          </a:bodyPr>
          <a:lstStyle/>
          <a:p>
            <a:endParaRPr lang="en-US"/>
          </a:p>
        </p:txBody>
      </p:sp>
      <p:sp>
        <p:nvSpPr>
          <p:cNvPr id="423944" name="Line 8"/>
          <p:cNvSpPr>
            <a:spLocks noChangeShapeType="1"/>
          </p:cNvSpPr>
          <p:nvPr/>
        </p:nvSpPr>
        <p:spPr bwMode="auto">
          <a:xfrm flipV="1">
            <a:off x="4211638" y="3933825"/>
            <a:ext cx="1584325" cy="358775"/>
          </a:xfrm>
          <a:prstGeom prst="line">
            <a:avLst/>
          </a:prstGeom>
          <a:noFill/>
          <a:ln w="25400">
            <a:solidFill>
              <a:schemeClr val="tx1"/>
            </a:solidFill>
            <a:round/>
            <a:headEnd/>
            <a:tailEnd type="triangle" w="med" len="med"/>
          </a:ln>
          <a:effectLst/>
        </p:spPr>
        <p:txBody>
          <a:bodyPr>
            <a:spAutoFit/>
          </a:bodyPr>
          <a:lstStyle/>
          <a:p>
            <a:endParaRPr lang="en-US"/>
          </a:p>
        </p:txBody>
      </p:sp>
      <p:sp>
        <p:nvSpPr>
          <p:cNvPr id="423945" name="Line 9"/>
          <p:cNvSpPr>
            <a:spLocks noChangeShapeType="1"/>
          </p:cNvSpPr>
          <p:nvPr/>
        </p:nvSpPr>
        <p:spPr bwMode="auto">
          <a:xfrm>
            <a:off x="4211638" y="4365625"/>
            <a:ext cx="1008062" cy="647700"/>
          </a:xfrm>
          <a:prstGeom prst="line">
            <a:avLst/>
          </a:prstGeom>
          <a:noFill/>
          <a:ln w="25400">
            <a:solidFill>
              <a:schemeClr val="tx1"/>
            </a:solidFill>
            <a:round/>
            <a:headEnd/>
            <a:tailEnd type="triangle" w="med" len="med"/>
          </a:ln>
          <a:effectLst/>
        </p:spPr>
        <p:txBody>
          <a:bodyPr>
            <a:spAutoFit/>
          </a:bodyPr>
          <a:lstStyle/>
          <a:p>
            <a:endParaRPr lang="en-US"/>
          </a:p>
        </p:txBody>
      </p:sp>
      <p:sp>
        <p:nvSpPr>
          <p:cNvPr id="423946" name="Text Box 10"/>
          <p:cNvSpPr txBox="1">
            <a:spLocks noChangeArrowheads="1"/>
          </p:cNvSpPr>
          <p:nvPr/>
        </p:nvSpPr>
        <p:spPr bwMode="auto">
          <a:xfrm>
            <a:off x="1692275" y="3141663"/>
            <a:ext cx="2592388"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Virtual Memory</a:t>
            </a:r>
          </a:p>
        </p:txBody>
      </p:sp>
      <p:sp>
        <p:nvSpPr>
          <p:cNvPr id="423947" name="Text Box 11"/>
          <p:cNvSpPr txBox="1">
            <a:spLocks noChangeArrowheads="1"/>
          </p:cNvSpPr>
          <p:nvPr/>
        </p:nvSpPr>
        <p:spPr bwMode="auto">
          <a:xfrm>
            <a:off x="0" y="1142984"/>
            <a:ext cx="3571868" cy="1892826"/>
          </a:xfrm>
          <a:prstGeom prst="rect">
            <a:avLst/>
          </a:prstGeom>
          <a:noFill/>
          <a:ln w="19050" algn="ctr">
            <a:noFill/>
            <a:miter lim="800000"/>
            <a:headEnd/>
            <a:tailEnd/>
          </a:ln>
          <a:effectLst/>
        </p:spPr>
        <p:txBody>
          <a:bodyPr wrap="square">
            <a:spAutoFit/>
          </a:bodyPr>
          <a:lstStyle/>
          <a:p>
            <a:pPr algn="l" defTabSz="914400">
              <a:spcBef>
                <a:spcPct val="50000"/>
              </a:spcBef>
              <a:tabLst>
                <a:tab pos="0" algn="l"/>
              </a:tabLst>
            </a:pPr>
            <a:r>
              <a:rPr lang="en-CA" sz="1800" b="1" dirty="0"/>
              <a:t>Virtual Memory</a:t>
            </a:r>
          </a:p>
          <a:p>
            <a:pPr algn="l" defTabSz="914400">
              <a:spcBef>
                <a:spcPct val="50000"/>
              </a:spcBef>
              <a:tabLst>
                <a:tab pos="0" algn="l"/>
              </a:tabLst>
            </a:pPr>
            <a:r>
              <a:rPr lang="en-CA" sz="1800" dirty="0"/>
              <a:t>Uses abstraction in the form of a page table to provide CPU appearance of more memory by using secondary storage together with real memory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4"/>
          <p:cNvSpPr>
            <a:spLocks noGrp="1"/>
          </p:cNvSpPr>
          <p:nvPr>
            <p:ph type="sldNum" sz="quarter" idx="4294967295"/>
          </p:nvPr>
        </p:nvSpPr>
        <p:spPr>
          <a:xfrm>
            <a:off x="7308850" y="6237288"/>
            <a:ext cx="457200" cy="476250"/>
          </a:xfrm>
          <a:prstGeom prst="rect">
            <a:avLst/>
          </a:prstGeom>
        </p:spPr>
        <p:txBody>
          <a:bodyPr/>
          <a:lstStyle/>
          <a:p>
            <a:fld id="{2190E709-7FFB-413B-9534-F83DD850E7C7}" type="slidenum">
              <a:rPr lang="en-US"/>
              <a:pPr/>
              <a:t>12</a:t>
            </a:fld>
            <a:endParaRPr lang="en-US"/>
          </a:p>
        </p:txBody>
      </p:sp>
      <p:sp>
        <p:nvSpPr>
          <p:cNvPr id="424962" name="Rectangle 2"/>
          <p:cNvSpPr>
            <a:spLocks noGrp="1" noChangeArrowheads="1"/>
          </p:cNvSpPr>
          <p:nvPr>
            <p:ph type="title"/>
          </p:nvPr>
        </p:nvSpPr>
        <p:spPr>
          <a:ln/>
        </p:spPr>
        <p:txBody>
          <a:bodyPr/>
          <a:lstStyle/>
          <a:p>
            <a:r>
              <a:rPr lang="en-CA"/>
              <a:t>Cache memory</a:t>
            </a:r>
          </a:p>
        </p:txBody>
      </p:sp>
      <p:pic>
        <p:nvPicPr>
          <p:cNvPr id="424963" name="Picture 3"/>
          <p:cNvPicPr>
            <a:picLocks noChangeAspect="1" noChangeArrowheads="1"/>
          </p:cNvPicPr>
          <p:nvPr/>
        </p:nvPicPr>
        <p:blipFill>
          <a:blip r:embed="rId3" cstate="print"/>
          <a:srcRect/>
          <a:stretch>
            <a:fillRect/>
          </a:stretch>
        </p:blipFill>
        <p:spPr bwMode="auto">
          <a:xfrm>
            <a:off x="6773862" y="2786058"/>
            <a:ext cx="2370138" cy="1771650"/>
          </a:xfrm>
          <a:prstGeom prst="rect">
            <a:avLst/>
          </a:prstGeom>
          <a:noFill/>
          <a:ln w="25400" algn="ctr">
            <a:noFill/>
            <a:miter lim="800000"/>
            <a:headEnd/>
            <a:tailEnd/>
          </a:ln>
          <a:effectLst/>
        </p:spPr>
      </p:pic>
      <p:pic>
        <p:nvPicPr>
          <p:cNvPr id="424964" name="Picture 4"/>
          <p:cNvPicPr>
            <a:picLocks noChangeAspect="1" noChangeArrowheads="1"/>
          </p:cNvPicPr>
          <p:nvPr/>
        </p:nvPicPr>
        <p:blipFill>
          <a:blip r:embed="rId4" cstate="print"/>
          <a:srcRect l="5038" t="14108" b="15115"/>
          <a:stretch>
            <a:fillRect/>
          </a:stretch>
        </p:blipFill>
        <p:spPr bwMode="auto">
          <a:xfrm>
            <a:off x="4356115" y="2852737"/>
            <a:ext cx="2359025" cy="1758950"/>
          </a:xfrm>
          <a:prstGeom prst="rect">
            <a:avLst/>
          </a:prstGeom>
          <a:noFill/>
          <a:ln w="25400" algn="ctr">
            <a:noFill/>
            <a:miter lim="800000"/>
            <a:headEnd/>
            <a:tailEnd/>
          </a:ln>
          <a:effectLst/>
        </p:spPr>
      </p:pic>
      <p:sp>
        <p:nvSpPr>
          <p:cNvPr id="424965" name="Rectangle 5"/>
          <p:cNvSpPr>
            <a:spLocks noChangeArrowheads="1"/>
          </p:cNvSpPr>
          <p:nvPr/>
        </p:nvSpPr>
        <p:spPr bwMode="auto">
          <a:xfrm>
            <a:off x="1196943" y="3077174"/>
            <a:ext cx="564578" cy="307777"/>
          </a:xfrm>
          <a:prstGeom prst="rect">
            <a:avLst/>
          </a:prstGeom>
          <a:solidFill>
            <a:srgbClr val="66FF66"/>
          </a:solidFill>
          <a:ln w="25400" algn="ctr">
            <a:solidFill>
              <a:schemeClr val="tx1"/>
            </a:solidFill>
            <a:miter lim="800000"/>
            <a:headEnd/>
            <a:tailEnd/>
          </a:ln>
          <a:effectLst/>
        </p:spPr>
        <p:txBody>
          <a:bodyPr wrap="none" anchor="ctr">
            <a:spAutoFit/>
          </a:bodyPr>
          <a:lstStyle/>
          <a:p>
            <a:pPr marL="342900" indent="-342900" defTabSz="914400"/>
            <a:r>
              <a:rPr lang="en-CA" sz="1400"/>
              <a:t>CPU</a:t>
            </a:r>
          </a:p>
        </p:txBody>
      </p:sp>
      <p:sp>
        <p:nvSpPr>
          <p:cNvPr id="424966" name="Rectangle 6"/>
          <p:cNvSpPr>
            <a:spLocks noChangeArrowheads="1"/>
          </p:cNvSpPr>
          <p:nvPr/>
        </p:nvSpPr>
        <p:spPr bwMode="auto">
          <a:xfrm>
            <a:off x="1196943" y="3457579"/>
            <a:ext cx="1296987" cy="542925"/>
          </a:xfrm>
          <a:prstGeom prst="rect">
            <a:avLst/>
          </a:prstGeom>
          <a:solidFill>
            <a:srgbClr val="FFCCFF"/>
          </a:solidFill>
          <a:ln w="25400" algn="ctr">
            <a:solidFill>
              <a:schemeClr val="tx1"/>
            </a:solidFill>
            <a:miter lim="800000"/>
            <a:headEnd/>
            <a:tailEnd/>
          </a:ln>
          <a:effectLst/>
        </p:spPr>
        <p:txBody>
          <a:bodyPr anchor="ctr">
            <a:spAutoFit/>
          </a:bodyPr>
          <a:lstStyle/>
          <a:p>
            <a:pPr defTabSz="914400"/>
            <a:r>
              <a:rPr lang="en-CA" sz="1400" dirty="0"/>
              <a:t>Level 1 Cache RAM</a:t>
            </a:r>
          </a:p>
        </p:txBody>
      </p:sp>
      <p:sp>
        <p:nvSpPr>
          <p:cNvPr id="424967" name="Rectangle 7"/>
          <p:cNvSpPr>
            <a:spLocks noChangeArrowheads="1"/>
          </p:cNvSpPr>
          <p:nvPr/>
        </p:nvSpPr>
        <p:spPr bwMode="auto">
          <a:xfrm>
            <a:off x="2900358" y="3396141"/>
            <a:ext cx="761747" cy="566309"/>
          </a:xfrm>
          <a:prstGeom prst="rect">
            <a:avLst/>
          </a:prstGeom>
          <a:solidFill>
            <a:srgbClr val="66FF66"/>
          </a:solidFill>
          <a:ln w="25400" algn="ctr">
            <a:solidFill>
              <a:schemeClr val="tx1"/>
            </a:solidFill>
            <a:miter lim="800000"/>
            <a:headEnd/>
            <a:tailEnd/>
          </a:ln>
          <a:effectLst/>
        </p:spPr>
        <p:txBody>
          <a:bodyPr wrap="none" anchor="ctr">
            <a:spAutoFit/>
          </a:bodyPr>
          <a:lstStyle/>
          <a:p>
            <a:pPr marL="342900" indent="-342900" defTabSz="914400"/>
            <a:r>
              <a:rPr lang="en-CA" sz="1400"/>
              <a:t>Level 2</a:t>
            </a:r>
          </a:p>
          <a:p>
            <a:pPr marL="342900" indent="-342900" defTabSz="914400"/>
            <a:r>
              <a:rPr lang="en-CA" sz="1400"/>
              <a:t>Cache</a:t>
            </a:r>
          </a:p>
        </p:txBody>
      </p:sp>
      <p:sp>
        <p:nvSpPr>
          <p:cNvPr id="424968" name="Rectangle 8"/>
          <p:cNvSpPr>
            <a:spLocks noChangeArrowheads="1"/>
          </p:cNvSpPr>
          <p:nvPr/>
        </p:nvSpPr>
        <p:spPr bwMode="auto">
          <a:xfrm>
            <a:off x="4787915" y="4652962"/>
            <a:ext cx="1584325" cy="523220"/>
          </a:xfrm>
          <a:prstGeom prst="rect">
            <a:avLst/>
          </a:prstGeom>
          <a:solidFill>
            <a:srgbClr val="FFCCFF"/>
          </a:solidFill>
          <a:ln w="25400" algn="ctr">
            <a:solidFill>
              <a:schemeClr val="tx1"/>
            </a:solidFill>
            <a:miter lim="800000"/>
            <a:headEnd/>
            <a:tailEnd/>
          </a:ln>
          <a:effectLst/>
        </p:spPr>
        <p:txBody>
          <a:bodyPr anchor="ctr">
            <a:spAutoFit/>
          </a:bodyPr>
          <a:lstStyle/>
          <a:p>
            <a:pPr defTabSz="914400"/>
            <a:r>
              <a:rPr lang="en-CA" sz="1400"/>
              <a:t>Disk Cache Memory</a:t>
            </a:r>
          </a:p>
        </p:txBody>
      </p:sp>
      <p:sp>
        <p:nvSpPr>
          <p:cNvPr id="424969" name="Rectangle 9"/>
          <p:cNvSpPr>
            <a:spLocks noChangeArrowheads="1"/>
          </p:cNvSpPr>
          <p:nvPr/>
        </p:nvSpPr>
        <p:spPr bwMode="auto">
          <a:xfrm>
            <a:off x="7429520" y="5072074"/>
            <a:ext cx="1296988" cy="523220"/>
          </a:xfrm>
          <a:prstGeom prst="rect">
            <a:avLst/>
          </a:prstGeom>
          <a:solidFill>
            <a:srgbClr val="FFCCFF"/>
          </a:solidFill>
          <a:ln w="25400" algn="ctr">
            <a:solidFill>
              <a:schemeClr val="tx1"/>
            </a:solidFill>
            <a:miter lim="800000"/>
            <a:headEnd/>
            <a:tailEnd/>
          </a:ln>
          <a:effectLst/>
        </p:spPr>
        <p:txBody>
          <a:bodyPr anchor="ctr">
            <a:spAutoFit/>
          </a:bodyPr>
          <a:lstStyle/>
          <a:p>
            <a:pPr defTabSz="914400"/>
            <a:r>
              <a:rPr lang="en-CA" sz="1400" dirty="0"/>
              <a:t>Device Cache Memory</a:t>
            </a:r>
          </a:p>
        </p:txBody>
      </p:sp>
      <p:sp>
        <p:nvSpPr>
          <p:cNvPr id="424973" name="Text Box 13"/>
          <p:cNvSpPr txBox="1">
            <a:spLocks noChangeArrowheads="1"/>
          </p:cNvSpPr>
          <p:nvPr/>
        </p:nvSpPr>
        <p:spPr bwMode="auto">
          <a:xfrm>
            <a:off x="1125506" y="4077306"/>
            <a:ext cx="1374792" cy="738664"/>
          </a:xfrm>
          <a:prstGeom prst="rect">
            <a:avLst/>
          </a:prstGeom>
          <a:noFill/>
          <a:ln w="25400" algn="ctr">
            <a:noFill/>
            <a:miter lim="800000"/>
            <a:headEnd/>
            <a:tailEnd/>
          </a:ln>
          <a:effectLst/>
        </p:spPr>
        <p:txBody>
          <a:bodyPr wrap="square">
            <a:spAutoFit/>
          </a:bodyPr>
          <a:lstStyle/>
          <a:p>
            <a:pPr defTabSz="914400">
              <a:spcBef>
                <a:spcPct val="50000"/>
              </a:spcBef>
            </a:pPr>
            <a:r>
              <a:rPr lang="en-CA" sz="1400" dirty="0"/>
              <a:t>Level 1 cache RAM is on the </a:t>
            </a:r>
            <a:r>
              <a:rPr lang="en-CA" sz="1400" dirty="0" smtClean="0"/>
              <a:t>CPU chip</a:t>
            </a:r>
            <a:endParaRPr lang="en-CA" sz="1400" dirty="0"/>
          </a:p>
        </p:txBody>
      </p:sp>
      <p:sp>
        <p:nvSpPr>
          <p:cNvPr id="424974" name="Text Box 14"/>
          <p:cNvSpPr txBox="1">
            <a:spLocks noChangeArrowheads="1"/>
          </p:cNvSpPr>
          <p:nvPr/>
        </p:nvSpPr>
        <p:spPr bwMode="auto">
          <a:xfrm>
            <a:off x="2857488" y="4000504"/>
            <a:ext cx="1214446" cy="1384995"/>
          </a:xfrm>
          <a:prstGeom prst="rect">
            <a:avLst/>
          </a:prstGeom>
          <a:noFill/>
          <a:ln w="25400" algn="ctr">
            <a:noFill/>
            <a:miter lim="800000"/>
            <a:headEnd/>
            <a:tailEnd/>
          </a:ln>
          <a:effectLst/>
        </p:spPr>
        <p:txBody>
          <a:bodyPr wrap="square">
            <a:spAutoFit/>
          </a:bodyPr>
          <a:lstStyle/>
          <a:p>
            <a:pPr defTabSz="914400">
              <a:spcBef>
                <a:spcPct val="50000"/>
              </a:spcBef>
            </a:pPr>
            <a:r>
              <a:rPr lang="en-CA" sz="1400" dirty="0"/>
              <a:t>Level 2 cache RAM is on a separate </a:t>
            </a:r>
            <a:r>
              <a:rPr lang="en-CA" sz="1400" dirty="0" smtClean="0"/>
              <a:t>chip on the motherboard</a:t>
            </a:r>
            <a:endParaRPr lang="en-CA" sz="1400" dirty="0"/>
          </a:p>
        </p:txBody>
      </p:sp>
      <p:sp>
        <p:nvSpPr>
          <p:cNvPr id="424975" name="Text Box 15"/>
          <p:cNvSpPr txBox="1">
            <a:spLocks noChangeArrowheads="1"/>
          </p:cNvSpPr>
          <p:nvPr/>
        </p:nvSpPr>
        <p:spPr bwMode="auto">
          <a:xfrm>
            <a:off x="4500563" y="2549719"/>
            <a:ext cx="2160587" cy="307777"/>
          </a:xfrm>
          <a:prstGeom prst="rect">
            <a:avLst/>
          </a:prstGeom>
          <a:noFill/>
          <a:ln w="25400" algn="ctr">
            <a:noFill/>
            <a:miter lim="800000"/>
            <a:headEnd/>
            <a:tailEnd/>
          </a:ln>
          <a:effectLst/>
        </p:spPr>
        <p:txBody>
          <a:bodyPr>
            <a:spAutoFit/>
          </a:bodyPr>
          <a:lstStyle/>
          <a:p>
            <a:pPr defTabSz="914400">
              <a:spcBef>
                <a:spcPct val="50000"/>
              </a:spcBef>
            </a:pPr>
            <a:r>
              <a:rPr lang="en-CA" sz="1400" dirty="0"/>
              <a:t>Real Memory</a:t>
            </a:r>
          </a:p>
        </p:txBody>
      </p:sp>
      <p:sp>
        <p:nvSpPr>
          <p:cNvPr id="424976" name="Text Box 16"/>
          <p:cNvSpPr txBox="1">
            <a:spLocks noChangeArrowheads="1"/>
          </p:cNvSpPr>
          <p:nvPr/>
        </p:nvSpPr>
        <p:spPr bwMode="auto">
          <a:xfrm>
            <a:off x="7358082" y="2263967"/>
            <a:ext cx="1409726" cy="523220"/>
          </a:xfrm>
          <a:prstGeom prst="rect">
            <a:avLst/>
          </a:prstGeom>
          <a:noFill/>
          <a:ln w="25400" algn="ctr">
            <a:noFill/>
            <a:miter lim="800000"/>
            <a:headEnd/>
            <a:tailEnd/>
          </a:ln>
          <a:effectLst/>
        </p:spPr>
        <p:txBody>
          <a:bodyPr wrap="square">
            <a:spAutoFit/>
          </a:bodyPr>
          <a:lstStyle/>
          <a:p>
            <a:pPr defTabSz="914400">
              <a:spcBef>
                <a:spcPct val="50000"/>
              </a:spcBef>
            </a:pPr>
            <a:r>
              <a:rPr lang="en-CA" sz="1400" dirty="0"/>
              <a:t>Secondary Storage</a:t>
            </a:r>
          </a:p>
        </p:txBody>
      </p:sp>
      <p:sp>
        <p:nvSpPr>
          <p:cNvPr id="424978" name="AutoShape 18"/>
          <p:cNvSpPr>
            <a:spLocks noChangeArrowheads="1"/>
          </p:cNvSpPr>
          <p:nvPr/>
        </p:nvSpPr>
        <p:spPr bwMode="auto">
          <a:xfrm>
            <a:off x="179388" y="1555750"/>
            <a:ext cx="8424862" cy="504825"/>
          </a:xfrm>
          <a:prstGeom prst="leftArrow">
            <a:avLst>
              <a:gd name="adj1" fmla="val 50000"/>
              <a:gd name="adj2" fmla="val 417217"/>
            </a:avLst>
          </a:prstGeom>
          <a:solidFill>
            <a:srgbClr val="FF0000"/>
          </a:solidFill>
          <a:ln w="25400" algn="ctr">
            <a:solidFill>
              <a:schemeClr val="tx1"/>
            </a:solidFill>
            <a:miter lim="800000"/>
            <a:headEnd/>
            <a:tailEnd/>
          </a:ln>
          <a:effectLst/>
        </p:spPr>
        <p:txBody>
          <a:bodyPr anchor="ctr">
            <a:spAutoFit/>
          </a:bodyPr>
          <a:lstStyle/>
          <a:p>
            <a:endParaRPr lang="en-US"/>
          </a:p>
        </p:txBody>
      </p:sp>
      <p:sp>
        <p:nvSpPr>
          <p:cNvPr id="424979" name="Text Box 19"/>
          <p:cNvSpPr txBox="1">
            <a:spLocks noChangeArrowheads="1"/>
          </p:cNvSpPr>
          <p:nvPr/>
        </p:nvSpPr>
        <p:spPr bwMode="auto">
          <a:xfrm>
            <a:off x="3851275" y="1303338"/>
            <a:ext cx="2160588" cy="396875"/>
          </a:xfrm>
          <a:prstGeom prst="rect">
            <a:avLst/>
          </a:prstGeom>
          <a:noFill/>
          <a:ln w="25400" algn="ctr">
            <a:noFill/>
            <a:miter lim="800000"/>
            <a:headEnd/>
            <a:tailEnd/>
          </a:ln>
          <a:effectLst/>
        </p:spPr>
        <p:txBody>
          <a:bodyPr>
            <a:spAutoFit/>
          </a:bodyPr>
          <a:lstStyle/>
          <a:p>
            <a:pPr defTabSz="914400">
              <a:spcBef>
                <a:spcPct val="50000"/>
              </a:spcBef>
            </a:pPr>
            <a:r>
              <a:rPr lang="en-CA"/>
              <a:t>Faster Memory</a:t>
            </a:r>
          </a:p>
        </p:txBody>
      </p:sp>
      <p:cxnSp>
        <p:nvCxnSpPr>
          <p:cNvPr id="29" name="Straight Arrow Connector 28"/>
          <p:cNvCxnSpPr/>
          <p:nvPr/>
        </p:nvCxnSpPr>
        <p:spPr bwMode="auto">
          <a:xfrm rot="10800000">
            <a:off x="6429388" y="3500438"/>
            <a:ext cx="642942" cy="1588"/>
          </a:xfrm>
          <a:prstGeom prst="straightConnector1">
            <a:avLst/>
          </a:prstGeom>
          <a:solidFill>
            <a:schemeClr val="accent1"/>
          </a:solidFill>
          <a:ln w="9525"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31" name="Rectangle 9"/>
          <p:cNvSpPr>
            <a:spLocks noChangeArrowheads="1"/>
          </p:cNvSpPr>
          <p:nvPr/>
        </p:nvSpPr>
        <p:spPr bwMode="auto">
          <a:xfrm>
            <a:off x="7429520" y="4357694"/>
            <a:ext cx="1296988" cy="523220"/>
          </a:xfrm>
          <a:prstGeom prst="rect">
            <a:avLst/>
          </a:prstGeom>
          <a:solidFill>
            <a:srgbClr val="FFCCFF"/>
          </a:solidFill>
          <a:ln w="25400" algn="ctr">
            <a:solidFill>
              <a:schemeClr val="tx1"/>
            </a:solidFill>
            <a:miter lim="800000"/>
            <a:headEnd/>
            <a:tailEnd/>
          </a:ln>
          <a:effectLst/>
        </p:spPr>
        <p:txBody>
          <a:bodyPr anchor="ctr">
            <a:spAutoFit/>
          </a:bodyPr>
          <a:lstStyle/>
          <a:p>
            <a:pPr defTabSz="914400"/>
            <a:r>
              <a:rPr lang="en-CA" sz="1400" dirty="0" smtClean="0"/>
              <a:t>Buffer Memory</a:t>
            </a:r>
            <a:endParaRPr lang="en-CA" sz="1400" dirty="0"/>
          </a:p>
        </p:txBody>
      </p:sp>
      <p:sp>
        <p:nvSpPr>
          <p:cNvPr id="34" name="Rectangle 5"/>
          <p:cNvSpPr>
            <a:spLocks noChangeArrowheads="1"/>
          </p:cNvSpPr>
          <p:nvPr/>
        </p:nvSpPr>
        <p:spPr bwMode="auto">
          <a:xfrm>
            <a:off x="71405" y="3071810"/>
            <a:ext cx="564578" cy="307777"/>
          </a:xfrm>
          <a:prstGeom prst="rect">
            <a:avLst/>
          </a:prstGeom>
          <a:solidFill>
            <a:srgbClr val="66FF66"/>
          </a:solidFill>
          <a:ln w="25400" algn="ctr">
            <a:solidFill>
              <a:schemeClr val="tx1"/>
            </a:solidFill>
            <a:miter lim="800000"/>
            <a:headEnd/>
            <a:tailEnd/>
          </a:ln>
          <a:effectLst/>
        </p:spPr>
        <p:txBody>
          <a:bodyPr wrap="none" anchor="ctr">
            <a:spAutoFit/>
          </a:bodyPr>
          <a:lstStyle/>
          <a:p>
            <a:pPr marL="342900" indent="-342900" defTabSz="914400"/>
            <a:r>
              <a:rPr lang="en-CA" sz="1400" dirty="0"/>
              <a:t>CPU</a:t>
            </a:r>
          </a:p>
        </p:txBody>
      </p:sp>
      <p:sp>
        <p:nvSpPr>
          <p:cNvPr id="35" name="Rectangle 6"/>
          <p:cNvSpPr>
            <a:spLocks noChangeArrowheads="1"/>
          </p:cNvSpPr>
          <p:nvPr/>
        </p:nvSpPr>
        <p:spPr bwMode="auto">
          <a:xfrm>
            <a:off x="71405" y="3452215"/>
            <a:ext cx="857257" cy="523220"/>
          </a:xfrm>
          <a:prstGeom prst="rect">
            <a:avLst/>
          </a:prstGeom>
          <a:solidFill>
            <a:srgbClr val="FFCCFF"/>
          </a:solidFill>
          <a:ln w="25400" algn="ctr">
            <a:solidFill>
              <a:schemeClr val="tx1"/>
            </a:solidFill>
            <a:miter lim="800000"/>
            <a:headEnd/>
            <a:tailEnd/>
          </a:ln>
          <a:effectLst/>
        </p:spPr>
        <p:txBody>
          <a:bodyPr wrap="square" anchor="ctr">
            <a:spAutoFit/>
          </a:bodyPr>
          <a:lstStyle/>
          <a:p>
            <a:pPr defTabSz="914400"/>
            <a:r>
              <a:rPr lang="en-CA" sz="1400" dirty="0" smtClean="0"/>
              <a:t>Register Memory</a:t>
            </a:r>
            <a:endParaRPr lang="en-CA" sz="1400" dirty="0"/>
          </a:p>
        </p:txBody>
      </p:sp>
      <p:sp>
        <p:nvSpPr>
          <p:cNvPr id="36" name="Text Box 13"/>
          <p:cNvSpPr txBox="1">
            <a:spLocks noChangeArrowheads="1"/>
          </p:cNvSpPr>
          <p:nvPr/>
        </p:nvSpPr>
        <p:spPr bwMode="auto">
          <a:xfrm>
            <a:off x="-32" y="4071942"/>
            <a:ext cx="1071570" cy="954107"/>
          </a:xfrm>
          <a:prstGeom prst="rect">
            <a:avLst/>
          </a:prstGeom>
          <a:noFill/>
          <a:ln w="25400" algn="ctr">
            <a:noFill/>
            <a:miter lim="800000"/>
            <a:headEnd/>
            <a:tailEnd/>
          </a:ln>
          <a:effectLst/>
        </p:spPr>
        <p:txBody>
          <a:bodyPr wrap="square">
            <a:spAutoFit/>
          </a:bodyPr>
          <a:lstStyle/>
          <a:p>
            <a:pPr defTabSz="914400">
              <a:spcBef>
                <a:spcPct val="50000"/>
              </a:spcBef>
            </a:pPr>
            <a:r>
              <a:rPr lang="en-CA" sz="1400" dirty="0" smtClean="0"/>
              <a:t>Used by currently executing process</a:t>
            </a:r>
            <a:endParaRPr lang="en-CA"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ln/>
        </p:spPr>
        <p:txBody>
          <a:bodyPr/>
          <a:lstStyle/>
          <a:p>
            <a:r>
              <a:rPr lang="en-CA"/>
              <a:t>Program Execution Types</a:t>
            </a:r>
          </a:p>
        </p:txBody>
      </p:sp>
      <p:sp>
        <p:nvSpPr>
          <p:cNvPr id="403459" name="Rectangle 3"/>
          <p:cNvSpPr>
            <a:spLocks noGrp="1" noChangeArrowheads="1"/>
          </p:cNvSpPr>
          <p:nvPr>
            <p:ph idx="1"/>
          </p:nvPr>
        </p:nvSpPr>
        <p:spPr/>
        <p:txBody>
          <a:bodyPr>
            <a:normAutofit lnSpcReduction="10000"/>
          </a:bodyPr>
          <a:lstStyle/>
          <a:p>
            <a:pPr>
              <a:lnSpc>
                <a:spcPct val="90000"/>
              </a:lnSpc>
              <a:buNone/>
            </a:pPr>
            <a:r>
              <a:rPr lang="en-CA" sz="2000" b="1" dirty="0" smtClean="0"/>
              <a:t>Multiprocessing</a:t>
            </a:r>
            <a:endParaRPr lang="en-CA" sz="2000" b="1" dirty="0"/>
          </a:p>
          <a:p>
            <a:pPr>
              <a:lnSpc>
                <a:spcPct val="90000"/>
              </a:lnSpc>
              <a:buFontTx/>
              <a:buChar char="•"/>
            </a:pPr>
            <a:r>
              <a:rPr lang="en-CA" sz="2000" dirty="0"/>
              <a:t>using </a:t>
            </a:r>
            <a:r>
              <a:rPr lang="en-CA" sz="2000" u="sng" dirty="0"/>
              <a:t>more than one processor</a:t>
            </a:r>
            <a:r>
              <a:rPr lang="en-CA" sz="2000" dirty="0"/>
              <a:t>, processors may be equal or be assigned different tasks, like dedicated to hardware interrupts</a:t>
            </a:r>
          </a:p>
          <a:p>
            <a:pPr lvl="1">
              <a:lnSpc>
                <a:spcPct val="90000"/>
              </a:lnSpc>
            </a:pPr>
            <a:r>
              <a:rPr lang="en-CA" sz="1800" dirty="0"/>
              <a:t>SMP:  Symmetric Multiprocessing, all CPUs are </a:t>
            </a:r>
            <a:r>
              <a:rPr lang="en-CA" sz="1800" dirty="0" smtClean="0"/>
              <a:t>equal</a:t>
            </a:r>
          </a:p>
          <a:p>
            <a:pPr lvl="1">
              <a:lnSpc>
                <a:spcPct val="90000"/>
              </a:lnSpc>
            </a:pPr>
            <a:r>
              <a:rPr lang="en-CA" sz="1800" dirty="0" smtClean="0"/>
              <a:t>MPP: Massively Parallel Processing, hundreds or even thousands of processors</a:t>
            </a:r>
          </a:p>
          <a:p>
            <a:pPr lvl="1">
              <a:lnSpc>
                <a:spcPct val="90000"/>
              </a:lnSpc>
            </a:pPr>
            <a:r>
              <a:rPr lang="en-CA" sz="1800" dirty="0" smtClean="0"/>
              <a:t>Dual-core / Quad-core processors have a single CPU chip and multiple execution paths</a:t>
            </a:r>
          </a:p>
          <a:p>
            <a:pPr lvl="1">
              <a:lnSpc>
                <a:spcPct val="90000"/>
              </a:lnSpc>
            </a:pPr>
            <a:endParaRPr lang="en-CA" sz="1800" dirty="0" smtClean="0"/>
          </a:p>
          <a:p>
            <a:pPr>
              <a:lnSpc>
                <a:spcPct val="90000"/>
              </a:lnSpc>
              <a:buNone/>
            </a:pPr>
            <a:r>
              <a:rPr lang="en-CA" sz="2000" b="1" dirty="0" smtClean="0"/>
              <a:t>Multithreading</a:t>
            </a:r>
          </a:p>
          <a:p>
            <a:pPr>
              <a:lnSpc>
                <a:spcPct val="90000"/>
              </a:lnSpc>
            </a:pPr>
            <a:r>
              <a:rPr lang="en-CA" sz="2000" dirty="0" smtClean="0"/>
              <a:t>a program may not require all instructions to be carried out in sequence, so can divide a process into two or more threads to be executed </a:t>
            </a:r>
            <a:r>
              <a:rPr lang="en-CA" sz="2000" u="sng" dirty="0" smtClean="0"/>
              <a:t>in parallel </a:t>
            </a:r>
            <a:r>
              <a:rPr lang="en-CA" sz="2000" dirty="0" smtClean="0"/>
              <a:t>(see diagram)</a:t>
            </a:r>
          </a:p>
          <a:p>
            <a:pPr>
              <a:lnSpc>
                <a:spcPct val="90000"/>
              </a:lnSpc>
            </a:pPr>
            <a:r>
              <a:rPr lang="en-CA" sz="2000" dirty="0" smtClean="0"/>
              <a:t>Multiple tasks operate within a single process</a:t>
            </a:r>
          </a:p>
          <a:p>
            <a:pPr lvl="1">
              <a:lnSpc>
                <a:spcPct val="90000"/>
              </a:lnSpc>
            </a:pPr>
            <a:endParaRPr lang="en-CA" sz="1800" dirty="0"/>
          </a:p>
        </p:txBody>
      </p:sp>
      <p:sp>
        <p:nvSpPr>
          <p:cNvPr id="5" name="Slide Number Placeholder 4"/>
          <p:cNvSpPr>
            <a:spLocks noGrp="1"/>
          </p:cNvSpPr>
          <p:nvPr>
            <p:ph type="sldNum" sz="quarter" idx="12"/>
          </p:nvPr>
        </p:nvSpPr>
        <p:spPr>
          <a:prstGeom prst="rect">
            <a:avLst/>
          </a:prstGeom>
        </p:spPr>
        <p:txBody>
          <a:bodyPr/>
          <a:lstStyle/>
          <a:p>
            <a:fld id="{19107A41-5AB2-4431-B6FA-62DFA3C98DCF}" type="slidenum">
              <a:rPr lang="en-US"/>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ln/>
        </p:spPr>
        <p:txBody>
          <a:bodyPr/>
          <a:lstStyle/>
          <a:p>
            <a:r>
              <a:rPr lang="en-CA"/>
              <a:t>Multi-threaded Program Flow</a:t>
            </a:r>
          </a:p>
        </p:txBody>
      </p:sp>
      <p:sp>
        <p:nvSpPr>
          <p:cNvPr id="17" name="Slide Number Placeholder 4"/>
          <p:cNvSpPr>
            <a:spLocks noGrp="1"/>
          </p:cNvSpPr>
          <p:nvPr>
            <p:ph type="sldNum" sz="quarter" idx="12"/>
          </p:nvPr>
        </p:nvSpPr>
        <p:spPr>
          <a:prstGeom prst="rect">
            <a:avLst/>
          </a:prstGeom>
        </p:spPr>
        <p:txBody>
          <a:bodyPr/>
          <a:lstStyle/>
          <a:p>
            <a:fld id="{3CAABD9B-BA48-44A6-9E16-1316F3967FC0}" type="slidenum">
              <a:rPr lang="en-US"/>
              <a:pPr/>
              <a:t>14</a:t>
            </a:fld>
            <a:endParaRPr lang="en-US"/>
          </a:p>
        </p:txBody>
      </p:sp>
      <p:graphicFrame>
        <p:nvGraphicFramePr>
          <p:cNvPr id="21" name="Content Placeholder 20"/>
          <p:cNvGraphicFramePr>
            <a:graphicFrameLocks noGrp="1"/>
          </p:cNvGraphicFramePr>
          <p:nvPr>
            <p:ph idx="1"/>
          </p:nvPr>
        </p:nvGraphicFramePr>
        <p:xfrm>
          <a:off x="685800" y="1981200"/>
          <a:ext cx="8153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14"/>
          <p:cNvSpPr txBox="1">
            <a:spLocks noChangeArrowheads="1"/>
          </p:cNvSpPr>
          <p:nvPr/>
        </p:nvSpPr>
        <p:spPr bwMode="auto">
          <a:xfrm>
            <a:off x="2643174" y="6027003"/>
            <a:ext cx="4071934" cy="830997"/>
          </a:xfrm>
          <a:prstGeom prst="rect">
            <a:avLst/>
          </a:prstGeom>
          <a:noFill/>
          <a:ln w="25400" algn="ctr">
            <a:noFill/>
            <a:miter lim="800000"/>
            <a:headEnd/>
            <a:tailEnd/>
          </a:ln>
          <a:effectLst/>
        </p:spPr>
        <p:txBody>
          <a:bodyPr wrap="square">
            <a:spAutoFit/>
          </a:bodyPr>
          <a:lstStyle/>
          <a:p>
            <a:pPr algn="l" defTabSz="914400">
              <a:spcBef>
                <a:spcPct val="50000"/>
              </a:spcBef>
            </a:pPr>
            <a:r>
              <a:rPr lang="en-CA" sz="1600" dirty="0"/>
              <a:t>Process </a:t>
            </a:r>
            <a:r>
              <a:rPr lang="en-CA" sz="1600" dirty="0" smtClean="0"/>
              <a:t>2 </a:t>
            </a:r>
            <a:r>
              <a:rPr lang="en-CA" sz="1600" dirty="0"/>
              <a:t>and all its threads share the same address space and file resources.  In this way, threads are “light weight”</a:t>
            </a:r>
          </a:p>
        </p:txBody>
      </p:sp>
      <p:cxnSp>
        <p:nvCxnSpPr>
          <p:cNvPr id="8" name="Straight Arrow Connector 7"/>
          <p:cNvCxnSpPr/>
          <p:nvPr/>
        </p:nvCxnSpPr>
        <p:spPr bwMode="auto">
          <a:xfrm>
            <a:off x="2285984" y="4214818"/>
            <a:ext cx="1071570"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bwMode="auto">
          <a:xfrm>
            <a:off x="5929322" y="4857760"/>
            <a:ext cx="1071570"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1" name="Left Brace 10"/>
          <p:cNvSpPr/>
          <p:nvPr/>
        </p:nvSpPr>
        <p:spPr bwMode="auto">
          <a:xfrm>
            <a:off x="3214678" y="3143248"/>
            <a:ext cx="642942" cy="2928958"/>
          </a:xfrm>
          <a:prstGeom prst="leftBrace">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2214546" y="3857628"/>
            <a:ext cx="928694" cy="400110"/>
          </a:xfrm>
          <a:prstGeom prst="rect">
            <a:avLst/>
          </a:prstGeom>
          <a:noFill/>
        </p:spPr>
        <p:txBody>
          <a:bodyPr wrap="square" rtlCol="0">
            <a:spAutoFit/>
          </a:bodyPr>
          <a:lstStyle/>
          <a:p>
            <a:r>
              <a:rPr lang="en-US" dirty="0" smtClean="0"/>
              <a:t>calls</a:t>
            </a:r>
            <a:endParaRPr lang="en-US" dirty="0"/>
          </a:p>
        </p:txBody>
      </p:sp>
      <p:sp>
        <p:nvSpPr>
          <p:cNvPr id="13" name="TextBox 12"/>
          <p:cNvSpPr txBox="1"/>
          <p:nvPr/>
        </p:nvSpPr>
        <p:spPr>
          <a:xfrm>
            <a:off x="3571868" y="2786058"/>
            <a:ext cx="2428892" cy="400110"/>
          </a:xfrm>
          <a:prstGeom prst="rect">
            <a:avLst/>
          </a:prstGeom>
          <a:noFill/>
        </p:spPr>
        <p:txBody>
          <a:bodyPr wrap="square" rtlCol="0">
            <a:spAutoFit/>
          </a:bodyPr>
          <a:lstStyle/>
          <a:p>
            <a:pPr algn="ctr"/>
            <a:r>
              <a:rPr lang="en-US" dirty="0" smtClean="0"/>
              <a:t>Process 2 forks</a:t>
            </a:r>
            <a:endParaRPr lang="en-US" dirty="0"/>
          </a:p>
        </p:txBody>
      </p:sp>
      <p:sp>
        <p:nvSpPr>
          <p:cNvPr id="14" name="TextBox 13"/>
          <p:cNvSpPr txBox="1"/>
          <p:nvPr/>
        </p:nvSpPr>
        <p:spPr>
          <a:xfrm>
            <a:off x="5857884" y="4500570"/>
            <a:ext cx="928694" cy="400110"/>
          </a:xfrm>
          <a:prstGeom prst="rect">
            <a:avLst/>
          </a:prstGeom>
          <a:noFill/>
        </p:spPr>
        <p:txBody>
          <a:bodyPr wrap="square" rtlCol="0">
            <a:spAutoFit/>
          </a:bodyPr>
          <a:lstStyle/>
          <a:p>
            <a:r>
              <a:rPr lang="en-US" dirty="0" smtClean="0"/>
              <a:t>calls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ln/>
        </p:spPr>
        <p:txBody>
          <a:bodyPr/>
          <a:lstStyle/>
          <a:p>
            <a:r>
              <a:rPr lang="en-CA"/>
              <a:t>Program Execution Types</a:t>
            </a:r>
          </a:p>
        </p:txBody>
      </p:sp>
      <p:sp>
        <p:nvSpPr>
          <p:cNvPr id="403459" name="Rectangle 3"/>
          <p:cNvSpPr>
            <a:spLocks noGrp="1" noChangeArrowheads="1"/>
          </p:cNvSpPr>
          <p:nvPr>
            <p:ph sz="half" idx="1"/>
          </p:nvPr>
        </p:nvSpPr>
        <p:spPr/>
        <p:txBody>
          <a:bodyPr/>
          <a:lstStyle/>
          <a:p>
            <a:pPr>
              <a:lnSpc>
                <a:spcPct val="90000"/>
              </a:lnSpc>
              <a:buNone/>
            </a:pPr>
            <a:r>
              <a:rPr lang="en-CA" sz="2000" b="1" dirty="0" smtClean="0"/>
              <a:t>Multiprogramming</a:t>
            </a:r>
          </a:p>
          <a:p>
            <a:pPr>
              <a:lnSpc>
                <a:spcPct val="90000"/>
              </a:lnSpc>
            </a:pPr>
            <a:r>
              <a:rPr lang="en-CA" sz="2000" dirty="0" smtClean="0"/>
              <a:t>Pseudo-simultaneous execution of two tasks on a single processor.  Used on large scale systems, requires specially written software.  (considered obsolete)</a:t>
            </a:r>
          </a:p>
          <a:p>
            <a:pPr>
              <a:lnSpc>
                <a:spcPct val="90000"/>
              </a:lnSpc>
              <a:buNone/>
            </a:pPr>
            <a:endParaRPr lang="en-CA" sz="2000" dirty="0" smtClean="0"/>
          </a:p>
          <a:p>
            <a:pPr>
              <a:lnSpc>
                <a:spcPct val="90000"/>
              </a:lnSpc>
              <a:buNone/>
            </a:pPr>
            <a:r>
              <a:rPr lang="en-CA" sz="2000" b="1" dirty="0" smtClean="0"/>
              <a:t>Multitasking</a:t>
            </a:r>
            <a:endParaRPr lang="en-CA" sz="2000" b="1" dirty="0"/>
          </a:p>
          <a:p>
            <a:pPr>
              <a:lnSpc>
                <a:spcPct val="90000"/>
              </a:lnSpc>
              <a:buFontTx/>
              <a:buChar char="•"/>
            </a:pPr>
            <a:r>
              <a:rPr lang="en-CA" sz="2000" dirty="0" smtClean="0"/>
              <a:t>Switch </a:t>
            </a:r>
            <a:r>
              <a:rPr lang="en-CA" sz="2000" dirty="0"/>
              <a:t>from one </a:t>
            </a:r>
            <a:r>
              <a:rPr lang="en-CA" sz="2000" dirty="0" smtClean="0"/>
              <a:t>task to </a:t>
            </a:r>
            <a:r>
              <a:rPr lang="en-CA" sz="2000" dirty="0"/>
              <a:t>another quickly to speed up </a:t>
            </a:r>
            <a:r>
              <a:rPr lang="en-CA" sz="2000" dirty="0" smtClean="0"/>
              <a:t>processing, coordinated by the operating system</a:t>
            </a:r>
          </a:p>
        </p:txBody>
      </p:sp>
      <p:graphicFrame>
        <p:nvGraphicFramePr>
          <p:cNvPr id="7" name="Content Placeholder 6"/>
          <p:cNvGraphicFramePr>
            <a:graphicFrameLocks noGrp="1"/>
          </p:cNvGraphicFramePr>
          <p:nvPr>
            <p:ph sz="half" idx="2"/>
          </p:nvPr>
        </p:nvGraphicFramePr>
        <p:xfrm>
          <a:off x="4838700" y="1981200"/>
          <a:ext cx="4000500" cy="3114040"/>
        </p:xfrm>
        <a:graphic>
          <a:graphicData uri="http://schemas.openxmlformats.org/drawingml/2006/table">
            <a:tbl>
              <a:tblPr firstRow="1" bandRow="1">
                <a:tableStyleId>{21E4AEA4-8DFA-4A89-87EB-49C32662AFE0}</a:tableStyleId>
              </a:tblPr>
              <a:tblGrid>
                <a:gridCol w="2000250"/>
                <a:gridCol w="2000250"/>
              </a:tblGrid>
              <a:tr h="370840">
                <a:tc>
                  <a:txBody>
                    <a:bodyPr/>
                    <a:lstStyle/>
                    <a:p>
                      <a:r>
                        <a:rPr lang="en-US" sz="1600" dirty="0" smtClean="0"/>
                        <a:t>Multitasking</a:t>
                      </a:r>
                      <a:endParaRPr lang="en-US" sz="1600" dirty="0"/>
                    </a:p>
                  </a:txBody>
                  <a:tcPr/>
                </a:tc>
                <a:tc>
                  <a:txBody>
                    <a:bodyPr/>
                    <a:lstStyle/>
                    <a:p>
                      <a:r>
                        <a:rPr lang="en-US" sz="1600" dirty="0" smtClean="0"/>
                        <a:t>Multiprogramming</a:t>
                      </a:r>
                      <a:endParaRPr lang="en-US" sz="1600" dirty="0"/>
                    </a:p>
                  </a:txBody>
                  <a:tcPr/>
                </a:tc>
              </a:tr>
              <a:tr h="370840">
                <a:tc>
                  <a:txBody>
                    <a:bodyPr/>
                    <a:lstStyle/>
                    <a:p>
                      <a:r>
                        <a:rPr lang="en-US" dirty="0" smtClean="0"/>
                        <a:t>2 or more tasks</a:t>
                      </a:r>
                      <a:r>
                        <a:rPr lang="en-US" baseline="0" dirty="0" smtClean="0"/>
                        <a:t> simultaneously on one processor</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 or more tasks</a:t>
                      </a:r>
                      <a:r>
                        <a:rPr lang="en-US" baseline="0" dirty="0" smtClean="0"/>
                        <a:t> simultaneously on one processor</a:t>
                      </a:r>
                      <a:endParaRPr lang="en-US" dirty="0" smtClean="0"/>
                    </a:p>
                  </a:txBody>
                  <a:tcPr/>
                </a:tc>
              </a:tr>
              <a:tr h="370840">
                <a:tc>
                  <a:txBody>
                    <a:bodyPr/>
                    <a:lstStyle/>
                    <a:p>
                      <a:r>
                        <a:rPr lang="en-US" dirty="0" smtClean="0"/>
                        <a:t>On PCs</a:t>
                      </a:r>
                      <a:r>
                        <a:rPr lang="en-US" baseline="0" dirty="0" smtClean="0"/>
                        <a:t>, example with Windows or Linux O/S</a:t>
                      </a:r>
                      <a:endParaRPr lang="en-US" dirty="0"/>
                    </a:p>
                  </a:txBody>
                  <a:tcPr/>
                </a:tc>
                <a:tc>
                  <a:txBody>
                    <a:bodyPr/>
                    <a:lstStyle/>
                    <a:p>
                      <a:r>
                        <a:rPr lang="en-US" dirty="0" smtClean="0"/>
                        <a:t>Large scale systems,</a:t>
                      </a:r>
                      <a:r>
                        <a:rPr lang="en-US" baseline="0" dirty="0" smtClean="0"/>
                        <a:t> mainframes</a:t>
                      </a:r>
                      <a:endParaRPr lang="en-US" dirty="0"/>
                    </a:p>
                  </a:txBody>
                  <a:tcPr/>
                </a:tc>
              </a:tr>
              <a:tr h="370840">
                <a:tc>
                  <a:txBody>
                    <a:bodyPr/>
                    <a:lstStyle/>
                    <a:p>
                      <a:r>
                        <a:rPr lang="en-US" dirty="0" smtClean="0"/>
                        <a:t>Coordinated</a:t>
                      </a:r>
                      <a:r>
                        <a:rPr lang="en-US" baseline="0" dirty="0" smtClean="0"/>
                        <a:t> by the O/S</a:t>
                      </a:r>
                      <a:endParaRPr lang="en-US" dirty="0"/>
                    </a:p>
                  </a:txBody>
                  <a:tcPr/>
                </a:tc>
                <a:tc>
                  <a:txBody>
                    <a:bodyPr/>
                    <a:lstStyle/>
                    <a:p>
                      <a:r>
                        <a:rPr lang="en-US" dirty="0" smtClean="0"/>
                        <a:t>Requires special Software</a:t>
                      </a:r>
                      <a:r>
                        <a:rPr lang="en-US" baseline="0" dirty="0" smtClean="0"/>
                        <a:t> to coordinate</a:t>
                      </a:r>
                      <a:endParaRPr lang="en-US" dirty="0"/>
                    </a:p>
                  </a:txBody>
                  <a:tcPr/>
                </a:tc>
              </a:tr>
            </a:tbl>
          </a:graphicData>
        </a:graphic>
      </p:graphicFrame>
      <p:sp>
        <p:nvSpPr>
          <p:cNvPr id="5" name="Slide Number Placeholder 4"/>
          <p:cNvSpPr>
            <a:spLocks noGrp="1"/>
          </p:cNvSpPr>
          <p:nvPr>
            <p:ph type="sldNum" sz="quarter" idx="12"/>
          </p:nvPr>
        </p:nvSpPr>
        <p:spPr>
          <a:prstGeom prst="rect">
            <a:avLst/>
          </a:prstGeom>
        </p:spPr>
        <p:txBody>
          <a:bodyPr/>
          <a:lstStyle/>
          <a:p>
            <a:fld id="{19107A41-5AB2-4431-B6FA-62DFA3C98DCF}" type="slidenum">
              <a:rPr lang="en-US"/>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ln/>
        </p:spPr>
        <p:txBody>
          <a:bodyPr/>
          <a:lstStyle/>
          <a:p>
            <a:r>
              <a:rPr lang="en-CA" dirty="0" smtClean="0"/>
              <a:t>Issues with Multi-threaded Programs</a:t>
            </a:r>
            <a:endParaRPr lang="en-CA" dirty="0"/>
          </a:p>
        </p:txBody>
      </p:sp>
      <p:sp>
        <p:nvSpPr>
          <p:cNvPr id="402435" name="Rectangle 3"/>
          <p:cNvSpPr>
            <a:spLocks noGrp="1" noChangeArrowheads="1"/>
          </p:cNvSpPr>
          <p:nvPr>
            <p:ph idx="1"/>
          </p:nvPr>
        </p:nvSpPr>
        <p:spPr/>
        <p:txBody>
          <a:bodyPr>
            <a:normAutofit lnSpcReduction="10000"/>
          </a:bodyPr>
          <a:lstStyle/>
          <a:p>
            <a:pPr marL="180975" indent="-180975">
              <a:lnSpc>
                <a:spcPct val="95000"/>
              </a:lnSpc>
              <a:spcBef>
                <a:spcPct val="5000"/>
              </a:spcBef>
            </a:pPr>
            <a:r>
              <a:rPr lang="en-CA" sz="2400" u="sng" dirty="0" smtClean="0"/>
              <a:t>Blocking</a:t>
            </a:r>
            <a:r>
              <a:rPr lang="en-CA" sz="2400" dirty="0" smtClean="0"/>
              <a:t>, when a thread is waiting for a resource, will the thread execution ever end?</a:t>
            </a:r>
          </a:p>
          <a:p>
            <a:pPr marL="581025" lvl="1" indent="-180975">
              <a:lnSpc>
                <a:spcPct val="95000"/>
              </a:lnSpc>
              <a:spcBef>
                <a:spcPct val="5000"/>
              </a:spcBef>
            </a:pPr>
            <a:r>
              <a:rPr lang="en-CA" sz="2000" dirty="0" smtClean="0"/>
              <a:t>Block until </a:t>
            </a:r>
            <a:r>
              <a:rPr lang="en-CA" sz="2000" dirty="0" err="1" smtClean="0"/>
              <a:t>fopen</a:t>
            </a:r>
            <a:r>
              <a:rPr lang="en-CA" sz="2000" dirty="0" smtClean="0"/>
              <a:t> (“filename”)</a:t>
            </a:r>
          </a:p>
          <a:p>
            <a:pPr marL="180975" indent="-180975">
              <a:lnSpc>
                <a:spcPct val="95000"/>
              </a:lnSpc>
              <a:spcBef>
                <a:spcPct val="5000"/>
              </a:spcBef>
            </a:pPr>
            <a:endParaRPr lang="en-CA" sz="2400" dirty="0" smtClean="0"/>
          </a:p>
          <a:p>
            <a:pPr marL="180975" indent="-180975">
              <a:lnSpc>
                <a:spcPct val="95000"/>
              </a:lnSpc>
              <a:spcBef>
                <a:spcPct val="5000"/>
              </a:spcBef>
            </a:pPr>
            <a:r>
              <a:rPr lang="en-CA" sz="2400" u="sng" dirty="0" smtClean="0"/>
              <a:t>Race conditions</a:t>
            </a:r>
            <a:r>
              <a:rPr lang="en-CA" sz="2400" dirty="0" smtClean="0"/>
              <a:t>, thread A and thread B have an unintended timing dependency</a:t>
            </a:r>
          </a:p>
          <a:p>
            <a:pPr marL="581025" lvl="1" indent="-180975">
              <a:lnSpc>
                <a:spcPct val="95000"/>
              </a:lnSpc>
              <a:spcBef>
                <a:spcPct val="5000"/>
              </a:spcBef>
            </a:pPr>
            <a:r>
              <a:rPr lang="en-CA" sz="2000" dirty="0" smtClean="0"/>
              <a:t>Thread A:  X=5, Y=7, X=X+Y</a:t>
            </a:r>
          </a:p>
          <a:p>
            <a:pPr marL="581025" lvl="1" indent="-180975">
              <a:lnSpc>
                <a:spcPct val="95000"/>
              </a:lnSpc>
              <a:spcBef>
                <a:spcPct val="5000"/>
              </a:spcBef>
            </a:pPr>
            <a:r>
              <a:rPr lang="en-CA" sz="2000" dirty="0" smtClean="0"/>
              <a:t>Thread B:  Z=X</a:t>
            </a:r>
          </a:p>
          <a:p>
            <a:pPr marL="180975" indent="-180975">
              <a:lnSpc>
                <a:spcPct val="95000"/>
              </a:lnSpc>
              <a:spcBef>
                <a:spcPct val="5000"/>
              </a:spcBef>
            </a:pPr>
            <a:endParaRPr lang="en-CA" sz="2400" dirty="0" smtClean="0"/>
          </a:p>
          <a:p>
            <a:pPr marL="180975" indent="-180975">
              <a:lnSpc>
                <a:spcPct val="95000"/>
              </a:lnSpc>
              <a:spcBef>
                <a:spcPct val="5000"/>
              </a:spcBef>
            </a:pPr>
            <a:r>
              <a:rPr lang="en-CA" sz="2400" u="sng" dirty="0" smtClean="0"/>
              <a:t>Deadlock</a:t>
            </a:r>
            <a:r>
              <a:rPr lang="en-CA" sz="2400" dirty="0" smtClean="0"/>
              <a:t>,  two threads waiting for the same resource</a:t>
            </a:r>
          </a:p>
          <a:p>
            <a:pPr marL="581025" lvl="1" indent="-180975">
              <a:lnSpc>
                <a:spcPct val="95000"/>
              </a:lnSpc>
              <a:spcBef>
                <a:spcPct val="5000"/>
              </a:spcBef>
            </a:pPr>
            <a:r>
              <a:rPr lang="en-CA" sz="2000" dirty="0" smtClean="0"/>
              <a:t>Thread A:  lock(profile) until </a:t>
            </a:r>
            <a:r>
              <a:rPr lang="en-CA" sz="2000" dirty="0" err="1" smtClean="0"/>
              <a:t>fopen</a:t>
            </a:r>
            <a:r>
              <a:rPr lang="en-CA" sz="2000" dirty="0" smtClean="0"/>
              <a:t>(</a:t>
            </a:r>
            <a:r>
              <a:rPr lang="en-CA" sz="2000" dirty="0" err="1" smtClean="0"/>
              <a:t>account_info</a:t>
            </a:r>
            <a:r>
              <a:rPr lang="en-CA" sz="2000" dirty="0" smtClean="0"/>
              <a:t>)</a:t>
            </a:r>
          </a:p>
          <a:p>
            <a:pPr marL="581025" lvl="1" indent="-180975">
              <a:lnSpc>
                <a:spcPct val="95000"/>
              </a:lnSpc>
              <a:spcBef>
                <a:spcPct val="5000"/>
              </a:spcBef>
            </a:pPr>
            <a:r>
              <a:rPr lang="en-CA" sz="2000" dirty="0" smtClean="0"/>
              <a:t>Thread B:  </a:t>
            </a:r>
            <a:r>
              <a:rPr lang="en-CA" sz="2000" dirty="0" err="1" smtClean="0"/>
              <a:t>fopen</a:t>
            </a:r>
            <a:r>
              <a:rPr lang="en-CA" sz="2000" dirty="0" smtClean="0"/>
              <a:t>(</a:t>
            </a:r>
            <a:r>
              <a:rPr lang="en-CA" sz="2000" dirty="0" err="1" smtClean="0"/>
              <a:t>acount_info</a:t>
            </a:r>
            <a:r>
              <a:rPr lang="en-CA" sz="2000" dirty="0" smtClean="0"/>
              <a:t>); block read(profile)</a:t>
            </a:r>
            <a:endParaRPr lang="en-CA" sz="2000" dirty="0"/>
          </a:p>
          <a:p>
            <a:pPr marL="714375" indent="-714375">
              <a:tabLst>
                <a:tab pos="1438275" algn="l"/>
                <a:tab pos="2152650" algn="l"/>
                <a:tab pos="2867025" algn="l"/>
              </a:tabLst>
            </a:pPr>
            <a:endParaRPr lang="en-CA" sz="2400" dirty="0"/>
          </a:p>
        </p:txBody>
      </p:sp>
      <p:sp>
        <p:nvSpPr>
          <p:cNvPr id="17" name="Slide Number Placeholder 4"/>
          <p:cNvSpPr>
            <a:spLocks noGrp="1"/>
          </p:cNvSpPr>
          <p:nvPr>
            <p:ph type="sldNum" sz="quarter" idx="12"/>
          </p:nvPr>
        </p:nvSpPr>
        <p:spPr>
          <a:prstGeom prst="rect">
            <a:avLst/>
          </a:prstGeom>
        </p:spPr>
        <p:txBody>
          <a:bodyPr/>
          <a:lstStyle/>
          <a:p>
            <a:fld id="{3CAABD9B-BA48-44A6-9E16-1316F3967FC0}" type="slidenum">
              <a:rPr lang="en-US"/>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Domains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domain is a set of objects that a subject is authorized to access.</a:t>
            </a:r>
          </a:p>
          <a:p>
            <a:r>
              <a:rPr lang="en-US" dirty="0" smtClean="0"/>
              <a:t>Trust domains must be identified, separated, and strictly enforced</a:t>
            </a:r>
          </a:p>
          <a:p>
            <a:r>
              <a:rPr lang="en-US" dirty="0" smtClean="0"/>
              <a:t>A CPU operated in privilege mode, or user mode – these define two distinct domains</a:t>
            </a:r>
          </a:p>
          <a:p>
            <a:r>
              <a:rPr lang="en-US" dirty="0" smtClean="0"/>
              <a:t>A process executes in its execution domain.  This protects its sensitive resources such as memory or running program code</a:t>
            </a:r>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lstStyle/>
          <a:p>
            <a:r>
              <a:rPr lang="en-CA" smtClean="0"/>
              <a:t>Privilege levels and Ring protection</a:t>
            </a:r>
            <a:endParaRPr lang="en-CA"/>
          </a:p>
        </p:txBody>
      </p:sp>
      <p:graphicFrame>
        <p:nvGraphicFramePr>
          <p:cNvPr id="362503" name="Diagram 7"/>
          <p:cNvGraphicFramePr>
            <a:graphicFrameLocks/>
          </p:cNvGraphicFramePr>
          <p:nvPr>
            <p:ph sz="half" idx="1"/>
          </p:nvPr>
        </p:nvGraphicFramePr>
        <p:xfrm>
          <a:off x="0" y="1571612"/>
          <a:ext cx="4714894" cy="4686304"/>
        </p:xfrm>
        <a:graphic>
          <a:graphicData uri="http://schemas.openxmlformats.org/drawingml/2006/compatibility">
            <com:legacyDrawing xmlns:com="http://schemas.openxmlformats.org/drawingml/2006/compatibility" spid="_x0000_s1026"/>
          </a:graphicData>
        </a:graphic>
      </p:graphicFrame>
      <p:sp>
        <p:nvSpPr>
          <p:cNvPr id="362500" name="Rectangle 4"/>
          <p:cNvSpPr>
            <a:spLocks noGrp="1" noChangeArrowheads="1"/>
          </p:cNvSpPr>
          <p:nvPr>
            <p:ph sz="half" idx="2"/>
          </p:nvPr>
        </p:nvSpPr>
        <p:spPr/>
        <p:txBody>
          <a:bodyPr>
            <a:normAutofit fontScale="77500" lnSpcReduction="20000"/>
          </a:bodyPr>
          <a:lstStyle/>
          <a:p>
            <a:r>
              <a:rPr lang="en-CA" dirty="0" smtClean="0"/>
              <a:t>Memory access is protected from less privileged to more privileged levels.</a:t>
            </a:r>
          </a:p>
          <a:p>
            <a:r>
              <a:rPr lang="en-CA" dirty="0" smtClean="0"/>
              <a:t>Each ring has access to its own resources, but to none of the privilege levels outside of it.</a:t>
            </a:r>
          </a:p>
          <a:p>
            <a:r>
              <a:rPr lang="en-CA" dirty="0" smtClean="0"/>
              <a:t>Essence: priority, privilege and memory segmentation</a:t>
            </a:r>
          </a:p>
          <a:p>
            <a:r>
              <a:rPr lang="en-CA" b="1" dirty="0" smtClean="0"/>
              <a:t>Ring Architecture:  </a:t>
            </a:r>
            <a:r>
              <a:rPr lang="en-CA" dirty="0" smtClean="0"/>
              <a:t>any architecture that has more than </a:t>
            </a:r>
            <a:r>
              <a:rPr lang="en-CA" sz="2400" dirty="0" smtClean="0"/>
              <a:t>two levels.</a:t>
            </a:r>
          </a:p>
        </p:txBody>
      </p:sp>
      <p:sp>
        <p:nvSpPr>
          <p:cNvPr id="7" name="Slide Number Placeholder 5"/>
          <p:cNvSpPr>
            <a:spLocks noGrp="1"/>
          </p:cNvSpPr>
          <p:nvPr>
            <p:ph type="sldNum" sz="quarter" idx="12"/>
          </p:nvPr>
        </p:nvSpPr>
        <p:spPr/>
        <p:txBody>
          <a:bodyPr/>
          <a:lstStyle/>
          <a:p>
            <a:fld id="{704903F1-AACD-48E0-AEB0-016F16D5EEF5}" type="slidenum">
              <a:rPr lang="en-US" smtClean="0"/>
              <a:pPr/>
              <a:t>18</a:t>
            </a:fld>
            <a:endParaRPr lang="en-US"/>
          </a:p>
        </p:txBody>
      </p:sp>
      <p:sp>
        <p:nvSpPr>
          <p:cNvPr id="362512" name="Rectangle 16"/>
          <p:cNvSpPr>
            <a:spLocks noChangeArrowheads="1"/>
          </p:cNvSpPr>
          <p:nvPr/>
        </p:nvSpPr>
        <p:spPr bwMode="auto">
          <a:xfrm>
            <a:off x="500034" y="5500702"/>
            <a:ext cx="2751138" cy="727075"/>
          </a:xfrm>
          <a:prstGeom prst="rect">
            <a:avLst/>
          </a:prstGeom>
          <a:solidFill>
            <a:srgbClr val="FFFF99"/>
          </a:solidFill>
          <a:ln w="25400" algn="ctr">
            <a:solidFill>
              <a:schemeClr val="tx1"/>
            </a:solidFill>
            <a:miter lim="800000"/>
            <a:headEnd/>
            <a:tailEnd/>
          </a:ln>
          <a:effectLst/>
        </p:spPr>
        <p:txBody>
          <a:bodyPr anchor="ctr">
            <a:spAutoFit/>
          </a:bodyPr>
          <a:lstStyle/>
          <a:p>
            <a:pPr defTabSz="914400"/>
            <a:r>
              <a:rPr lang="en-CA" dirty="0"/>
              <a:t>Often pictured as concentric circles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ln/>
        </p:spPr>
        <p:txBody>
          <a:bodyPr/>
          <a:lstStyle/>
          <a:p>
            <a:r>
              <a:rPr lang="en-CA"/>
              <a:t>Operating Modes</a:t>
            </a:r>
          </a:p>
        </p:txBody>
      </p:sp>
      <p:sp>
        <p:nvSpPr>
          <p:cNvPr id="7" name="Text Placeholder 6"/>
          <p:cNvSpPr>
            <a:spLocks noGrp="1"/>
          </p:cNvSpPr>
          <p:nvPr>
            <p:ph type="body" idx="1"/>
          </p:nvPr>
        </p:nvSpPr>
        <p:spPr/>
        <p:txBody>
          <a:bodyPr/>
          <a:lstStyle/>
          <a:p>
            <a:r>
              <a:rPr lang="en-CA" dirty="0" smtClean="0"/>
              <a:t>User Mode</a:t>
            </a:r>
          </a:p>
        </p:txBody>
      </p:sp>
      <p:sp>
        <p:nvSpPr>
          <p:cNvPr id="396291" name="Rectangle 3"/>
          <p:cNvSpPr>
            <a:spLocks noGrp="1" noChangeArrowheads="1"/>
          </p:cNvSpPr>
          <p:nvPr>
            <p:ph sz="half" idx="2"/>
          </p:nvPr>
        </p:nvSpPr>
        <p:spPr/>
        <p:txBody>
          <a:bodyPr/>
          <a:lstStyle/>
          <a:p>
            <a:pPr marL="180975" indent="-180975">
              <a:buFontTx/>
              <a:buChar char="•"/>
            </a:pPr>
            <a:r>
              <a:rPr lang="en-CA" sz="2000" dirty="0" smtClean="0"/>
              <a:t>Executes </a:t>
            </a:r>
            <a:r>
              <a:rPr lang="en-CA" sz="2000" dirty="0"/>
              <a:t>a safe portion of the instruction set supported by CPU</a:t>
            </a:r>
          </a:p>
          <a:p>
            <a:pPr marL="180975" indent="-180975">
              <a:buFontTx/>
              <a:buChar char="•"/>
            </a:pPr>
            <a:r>
              <a:rPr lang="en-CA" sz="2000" dirty="0"/>
              <a:t>Used for applications</a:t>
            </a:r>
          </a:p>
          <a:p>
            <a:pPr marL="180975" indent="-180975">
              <a:buFontTx/>
              <a:buChar char="•"/>
            </a:pPr>
            <a:r>
              <a:rPr lang="en-CA" sz="2000" dirty="0"/>
              <a:t>Provides protection from viruses and other types of malicious code</a:t>
            </a:r>
          </a:p>
          <a:p>
            <a:pPr marL="180975" indent="-180975">
              <a:buFontTx/>
              <a:buChar char="•"/>
            </a:pPr>
            <a:r>
              <a:rPr lang="en-CA" sz="2000" dirty="0"/>
              <a:t>VMs (Virtual Machines) provide a safe environment for processes to run in user </a:t>
            </a:r>
            <a:r>
              <a:rPr lang="en-CA" sz="2000" dirty="0" smtClean="0"/>
              <a:t>mode</a:t>
            </a:r>
          </a:p>
          <a:p>
            <a:pPr marL="180975" indent="-180975">
              <a:buFontTx/>
              <a:buChar char="•"/>
            </a:pPr>
            <a:r>
              <a:rPr lang="en-CA" sz="2000" dirty="0" smtClean="0"/>
              <a:t>Aka “problem state”</a:t>
            </a:r>
            <a:endParaRPr lang="en-CA" sz="2000" dirty="0"/>
          </a:p>
        </p:txBody>
      </p:sp>
      <p:sp>
        <p:nvSpPr>
          <p:cNvPr id="8" name="Text Placeholder 7"/>
          <p:cNvSpPr>
            <a:spLocks noGrp="1"/>
          </p:cNvSpPr>
          <p:nvPr>
            <p:ph type="body" sz="quarter" idx="3"/>
          </p:nvPr>
        </p:nvSpPr>
        <p:spPr/>
        <p:txBody>
          <a:bodyPr/>
          <a:lstStyle/>
          <a:p>
            <a:r>
              <a:rPr lang="en-CA" dirty="0" smtClean="0"/>
              <a:t>Privileged Mode</a:t>
            </a:r>
          </a:p>
        </p:txBody>
      </p:sp>
      <p:sp>
        <p:nvSpPr>
          <p:cNvPr id="396292" name="Rectangle 4"/>
          <p:cNvSpPr>
            <a:spLocks noGrp="1" noChangeArrowheads="1"/>
          </p:cNvSpPr>
          <p:nvPr>
            <p:ph sz="quarter" idx="4"/>
          </p:nvPr>
        </p:nvSpPr>
        <p:spPr/>
        <p:txBody>
          <a:bodyPr>
            <a:normAutofit lnSpcReduction="10000"/>
          </a:bodyPr>
          <a:lstStyle/>
          <a:p>
            <a:pPr marL="180975" indent="-180975">
              <a:buFontTx/>
              <a:buChar char="•"/>
            </a:pPr>
            <a:r>
              <a:rPr lang="en-CA" sz="2000" dirty="0" smtClean="0"/>
              <a:t>Access </a:t>
            </a:r>
            <a:r>
              <a:rPr lang="en-CA" sz="2000" dirty="0"/>
              <a:t>to full range of instructions supported by CPU</a:t>
            </a:r>
          </a:p>
          <a:p>
            <a:pPr marL="180975" indent="-180975">
              <a:buFontTx/>
              <a:buChar char="•"/>
            </a:pPr>
            <a:r>
              <a:rPr lang="en-CA" sz="2000" dirty="0"/>
              <a:t>Higher level of privileges</a:t>
            </a:r>
          </a:p>
          <a:p>
            <a:pPr marL="180975" indent="-180975">
              <a:buFontTx/>
              <a:buChar char="•"/>
            </a:pPr>
            <a:r>
              <a:rPr lang="en-CA" sz="2000" dirty="0"/>
              <a:t>Also called:</a:t>
            </a:r>
          </a:p>
          <a:p>
            <a:pPr lvl="1"/>
            <a:r>
              <a:rPr lang="en-CA" sz="1800" dirty="0"/>
              <a:t>supervisory mode</a:t>
            </a:r>
          </a:p>
          <a:p>
            <a:pPr lvl="1"/>
            <a:r>
              <a:rPr lang="en-CA" sz="1800" dirty="0"/>
              <a:t>system mode</a:t>
            </a:r>
          </a:p>
          <a:p>
            <a:pPr lvl="1"/>
            <a:r>
              <a:rPr lang="en-CA" sz="1800" dirty="0"/>
              <a:t>Kernel mode</a:t>
            </a:r>
          </a:p>
          <a:p>
            <a:pPr marL="180975" indent="-180975">
              <a:buFontTx/>
              <a:buChar char="•"/>
            </a:pPr>
            <a:r>
              <a:rPr lang="en-CA" sz="2000" dirty="0"/>
              <a:t>Uses protected memory</a:t>
            </a:r>
          </a:p>
          <a:p>
            <a:pPr marL="180975" indent="-180975">
              <a:buFontTx/>
              <a:buChar char="•"/>
            </a:pPr>
            <a:r>
              <a:rPr lang="en-CA" sz="2000" dirty="0"/>
              <a:t>OS should not allow applications to run in privileged mode, only other parts of the operating system.</a:t>
            </a:r>
          </a:p>
          <a:p>
            <a:pPr marL="180975" indent="-180975"/>
            <a:endParaRPr lang="en-CA" sz="2000" dirty="0"/>
          </a:p>
        </p:txBody>
      </p:sp>
      <p:sp>
        <p:nvSpPr>
          <p:cNvPr id="6" name="Slide Number Placeholder 5"/>
          <p:cNvSpPr>
            <a:spLocks noGrp="1"/>
          </p:cNvSpPr>
          <p:nvPr>
            <p:ph type="sldNum" sz="quarter" idx="12"/>
          </p:nvPr>
        </p:nvSpPr>
        <p:spPr/>
        <p:txBody>
          <a:bodyPr/>
          <a:lstStyle/>
          <a:p>
            <a:fld id="{FC94BDCC-F9F0-4C75-B82B-0F889FAEE255}" type="slidenum">
              <a:rPr lang="en-US"/>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CA" smtClean="0"/>
              <a:t>Introduction</a:t>
            </a:r>
            <a:br>
              <a:rPr lang="en-CA" smtClean="0"/>
            </a:br>
            <a:r>
              <a:rPr lang="en-CA" smtClean="0"/>
              <a:t>CISSP Expectations</a:t>
            </a:r>
            <a:endParaRPr lang="en-CA"/>
          </a:p>
        </p:txBody>
      </p:sp>
      <p:sp>
        <p:nvSpPr>
          <p:cNvPr id="175107" name="Rectangle 3"/>
          <p:cNvSpPr>
            <a:spLocks noGrp="1" noChangeArrowheads="1"/>
          </p:cNvSpPr>
          <p:nvPr>
            <p:ph idx="1"/>
          </p:nvPr>
        </p:nvSpPr>
        <p:spPr/>
        <p:txBody>
          <a:bodyPr>
            <a:normAutofit fontScale="70000" lnSpcReduction="20000"/>
          </a:bodyPr>
          <a:lstStyle/>
          <a:p>
            <a:r>
              <a:rPr lang="en-CA" smtClean="0"/>
              <a:t>Understand the theoretical concepts of security models</a:t>
            </a:r>
          </a:p>
          <a:p>
            <a:r>
              <a:rPr lang="en-CA" smtClean="0"/>
              <a:t>Understand the components of information systems evaluation models</a:t>
            </a:r>
          </a:p>
          <a:p>
            <a:r>
              <a:rPr lang="en-CA" smtClean="0"/>
              <a:t>Understand security capabilities of computer systems</a:t>
            </a:r>
          </a:p>
          <a:p>
            <a:r>
              <a:rPr lang="en-CA" smtClean="0"/>
              <a:t>Understand how the security architecture is affected by the following:</a:t>
            </a:r>
          </a:p>
          <a:p>
            <a:pPr lvl="1"/>
            <a:r>
              <a:rPr lang="en-CA" smtClean="0"/>
              <a:t>Covert channels</a:t>
            </a:r>
          </a:p>
          <a:p>
            <a:pPr lvl="1"/>
            <a:r>
              <a:rPr lang="en-CA" smtClean="0"/>
              <a:t>States attacks (e.g. Time of check / time of use)</a:t>
            </a:r>
          </a:p>
          <a:p>
            <a:pPr lvl="1"/>
            <a:r>
              <a:rPr lang="en-CA" smtClean="0"/>
              <a:t>Emanations</a:t>
            </a:r>
          </a:p>
          <a:p>
            <a:pPr lvl="1"/>
            <a:r>
              <a:rPr lang="en-CA" smtClean="0"/>
              <a:t>Maintenance hooks and privileged programs, </a:t>
            </a:r>
          </a:p>
          <a:p>
            <a:pPr lvl="1"/>
            <a:r>
              <a:rPr lang="en-CA" smtClean="0"/>
              <a:t>Countermeasures, </a:t>
            </a:r>
          </a:p>
          <a:p>
            <a:pPr lvl="1"/>
            <a:r>
              <a:rPr lang="en-CA" smtClean="0"/>
              <a:t>Assurance, trust, and confidence</a:t>
            </a:r>
          </a:p>
          <a:p>
            <a:pPr lvl="1"/>
            <a:r>
              <a:rPr lang="en-CA" smtClean="0"/>
              <a:t>Trusted computer base (TCB), reference monitors, and kernels</a:t>
            </a:r>
          </a:p>
          <a:p>
            <a:pPr lvl="1"/>
            <a:endParaRPr lang="en-CA" dirty="0"/>
          </a:p>
        </p:txBody>
      </p:sp>
      <p:sp>
        <p:nvSpPr>
          <p:cNvPr id="5" name="Slide Number Placeholder 4"/>
          <p:cNvSpPr>
            <a:spLocks noGrp="1"/>
          </p:cNvSpPr>
          <p:nvPr>
            <p:ph type="sldNum" sz="quarter" idx="12"/>
          </p:nvPr>
        </p:nvSpPr>
        <p:spPr/>
        <p:txBody>
          <a:bodyPr/>
          <a:lstStyle/>
          <a:p>
            <a:fld id="{36F8243D-AF0A-4759-9993-A6986119CF67}"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ln/>
        </p:spPr>
        <p:txBody>
          <a:bodyPr/>
          <a:lstStyle/>
          <a:p>
            <a:r>
              <a:rPr lang="en-CA" dirty="0" smtClean="0"/>
              <a:t>Process States</a:t>
            </a:r>
            <a:endParaRPr lang="en-CA" dirty="0"/>
          </a:p>
        </p:txBody>
      </p:sp>
      <p:sp>
        <p:nvSpPr>
          <p:cNvPr id="395267" name="Rectangle 3"/>
          <p:cNvSpPr>
            <a:spLocks noGrp="1" noChangeArrowheads="1"/>
          </p:cNvSpPr>
          <p:nvPr>
            <p:ph sz="half" idx="1"/>
          </p:nvPr>
        </p:nvSpPr>
        <p:spPr/>
        <p:txBody>
          <a:bodyPr/>
          <a:lstStyle/>
          <a:p>
            <a:pPr>
              <a:lnSpc>
                <a:spcPct val="80000"/>
              </a:lnSpc>
            </a:pPr>
            <a:r>
              <a:rPr lang="en-CA" sz="1800" dirty="0" smtClean="0"/>
              <a:t>Processes all queue for their time slice on the CPU</a:t>
            </a:r>
          </a:p>
          <a:p>
            <a:pPr>
              <a:lnSpc>
                <a:spcPct val="80000"/>
              </a:lnSpc>
            </a:pPr>
            <a:r>
              <a:rPr lang="en-CA" sz="1800" dirty="0" smtClean="0"/>
              <a:t>Time is allocated based on privilege level, priority</a:t>
            </a:r>
            <a:endParaRPr lang="en-CA" sz="1800" dirty="0"/>
          </a:p>
        </p:txBody>
      </p:sp>
      <p:pic>
        <p:nvPicPr>
          <p:cNvPr id="89090" name="Picture 2"/>
          <p:cNvPicPr>
            <a:picLocks noGrp="1" noChangeAspect="1" noChangeArrowheads="1"/>
          </p:cNvPicPr>
          <p:nvPr>
            <p:ph sz="half" idx="2"/>
          </p:nvPr>
        </p:nvPicPr>
        <p:blipFill>
          <a:blip r:embed="rId3" cstate="print"/>
          <a:stretch>
            <a:fillRect/>
          </a:stretch>
        </p:blipFill>
        <p:spPr bwMode="auto">
          <a:xfrm>
            <a:off x="5535930" y="1981200"/>
            <a:ext cx="2606040" cy="4114800"/>
          </a:xfrm>
          <a:prstGeom prst="rect">
            <a:avLst/>
          </a:prstGeom>
          <a:noFill/>
          <a:ln w="9525">
            <a:noFill/>
            <a:miter lim="800000"/>
            <a:headEnd/>
            <a:tailEnd/>
          </a:ln>
          <a:effectLst/>
        </p:spPr>
      </p:pic>
      <p:sp>
        <p:nvSpPr>
          <p:cNvPr id="5" name="Slide Number Placeholder 4"/>
          <p:cNvSpPr>
            <a:spLocks noGrp="1"/>
          </p:cNvSpPr>
          <p:nvPr>
            <p:ph type="sldNum" sz="quarter" idx="12"/>
          </p:nvPr>
        </p:nvSpPr>
        <p:spPr>
          <a:prstGeom prst="rect">
            <a:avLst/>
          </a:prstGeom>
        </p:spPr>
        <p:txBody>
          <a:bodyPr/>
          <a:lstStyle/>
          <a:p>
            <a:fld id="{F9990AB2-09A8-4645-8B41-54ABB5C4050F}"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Process </a:t>
            </a:r>
            <a:br>
              <a:rPr lang="en-US" dirty="0" smtClean="0"/>
            </a:br>
            <a:r>
              <a:rPr lang="en-US" dirty="0" smtClean="0"/>
              <a:t>Scheduler</a:t>
            </a:r>
            <a:endParaRPr lang="en-US" dirty="0"/>
          </a:p>
        </p:txBody>
      </p:sp>
      <p:sp>
        <p:nvSpPr>
          <p:cNvPr id="11" name="Text Placeholder 10"/>
          <p:cNvSpPr>
            <a:spLocks noGrp="1"/>
          </p:cNvSpPr>
          <p:nvPr>
            <p:ph sz="half" idx="1"/>
          </p:nvPr>
        </p:nvSpPr>
        <p:spPr/>
        <p:txBody>
          <a:bodyPr>
            <a:normAutofit fontScale="70000" lnSpcReduction="20000"/>
          </a:bodyPr>
          <a:lstStyle/>
          <a:p>
            <a:r>
              <a:rPr lang="en-CA" dirty="0" smtClean="0"/>
              <a:t>Ready – process is ready to begin or resume processing</a:t>
            </a:r>
          </a:p>
          <a:p>
            <a:r>
              <a:rPr lang="en-CA" dirty="0" smtClean="0"/>
              <a:t>Running – currently being executed, until its time slice runs out or execution completes.</a:t>
            </a:r>
          </a:p>
          <a:p>
            <a:r>
              <a:rPr lang="en-CA" dirty="0" smtClean="0"/>
              <a:t>Waiting - A running process may require a resource, it then “blocks” and enters the waiting state on the process queue.</a:t>
            </a:r>
          </a:p>
          <a:p>
            <a:r>
              <a:rPr lang="en-CA" dirty="0" smtClean="0"/>
              <a:t>Stopped – process has terminated because of error or timeout on blocking.  Memory and file resources must be cleaned up</a:t>
            </a:r>
          </a:p>
          <a:p>
            <a:endParaRPr lang="en-US" dirty="0"/>
          </a:p>
        </p:txBody>
      </p:sp>
      <p:sp>
        <p:nvSpPr>
          <p:cNvPr id="13" name="Content Placeholder 12"/>
          <p:cNvSpPr>
            <a:spLocks noGrp="1"/>
          </p:cNvSpPr>
          <p:nvPr>
            <p:ph sz="half" idx="2"/>
          </p:nvPr>
        </p:nvSpPr>
        <p:spPr/>
        <p:txBody>
          <a:bodyPr>
            <a:normAutofit fontScale="70000" lnSpcReduction="20000"/>
          </a:bodyPr>
          <a:lstStyle/>
          <a:p>
            <a:endParaRPr lang="en-US"/>
          </a:p>
        </p:txBody>
      </p:sp>
      <p:sp>
        <p:nvSpPr>
          <p:cNvPr id="5" name="Slide Number Placeholder 4"/>
          <p:cNvSpPr>
            <a:spLocks noGrp="1"/>
          </p:cNvSpPr>
          <p:nvPr>
            <p:ph type="sldNum" sz="quarter" idx="12"/>
          </p:nvPr>
        </p:nvSpPr>
        <p:spPr/>
        <p:txBody>
          <a:bodyPr/>
          <a:lstStyle/>
          <a:p>
            <a:fld id="{F3BB694F-286E-4A65-92D2-B13F06A71EF5}" type="slidenum">
              <a:rPr lang="en-US" smtClean="0"/>
              <a:pPr/>
              <a:t>21</a:t>
            </a:fld>
            <a:endParaRPr lang="en-US"/>
          </a:p>
        </p:txBody>
      </p:sp>
      <p:pic>
        <p:nvPicPr>
          <p:cNvPr id="41986" name="Picture 2"/>
          <p:cNvPicPr>
            <a:picLocks noChangeAspect="1" noChangeArrowheads="1"/>
          </p:cNvPicPr>
          <p:nvPr/>
        </p:nvPicPr>
        <p:blipFill>
          <a:blip r:embed="rId3" cstate="print"/>
          <a:stretch>
            <a:fillRect/>
          </a:stretch>
        </p:blipFill>
        <p:spPr bwMode="auto">
          <a:xfrm>
            <a:off x="5429256" y="229467"/>
            <a:ext cx="3430918" cy="662853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ln/>
        </p:spPr>
        <p:txBody>
          <a:bodyPr/>
          <a:lstStyle/>
          <a:p>
            <a:r>
              <a:rPr lang="en-CA"/>
              <a:t>Non-Volatile Memory</a:t>
            </a:r>
          </a:p>
        </p:txBody>
      </p:sp>
      <p:sp>
        <p:nvSpPr>
          <p:cNvPr id="384003" name="Rectangle 3"/>
          <p:cNvSpPr>
            <a:spLocks noGrp="1" noChangeArrowheads="1"/>
          </p:cNvSpPr>
          <p:nvPr>
            <p:ph idx="1"/>
          </p:nvPr>
        </p:nvSpPr>
        <p:spPr/>
        <p:txBody>
          <a:bodyPr>
            <a:normAutofit lnSpcReduction="10000"/>
          </a:bodyPr>
          <a:lstStyle/>
          <a:p>
            <a:pPr>
              <a:lnSpc>
                <a:spcPct val="90000"/>
              </a:lnSpc>
              <a:buNone/>
            </a:pPr>
            <a:r>
              <a:rPr lang="en-CA" sz="2000" dirty="0"/>
              <a:t>Data and instructions remain in memory with the computer or device is powered off.</a:t>
            </a:r>
          </a:p>
          <a:p>
            <a:pPr>
              <a:lnSpc>
                <a:spcPct val="90000"/>
              </a:lnSpc>
            </a:pPr>
            <a:endParaRPr lang="en-CA" sz="2000" dirty="0"/>
          </a:p>
          <a:p>
            <a:pPr>
              <a:lnSpc>
                <a:spcPct val="90000"/>
              </a:lnSpc>
              <a:buFontTx/>
              <a:buChar char="•"/>
            </a:pPr>
            <a:r>
              <a:rPr lang="en-CA" sz="2000" dirty="0"/>
              <a:t>ROM, Read Only Memory</a:t>
            </a:r>
          </a:p>
          <a:p>
            <a:pPr lvl="1">
              <a:lnSpc>
                <a:spcPct val="90000"/>
              </a:lnSpc>
            </a:pPr>
            <a:r>
              <a:rPr lang="en-CA" sz="1800" dirty="0"/>
              <a:t>Data and instructions are burned in a manufacturing time.  Protection from accidentally erasing memory during normal operation</a:t>
            </a:r>
          </a:p>
          <a:p>
            <a:pPr>
              <a:lnSpc>
                <a:spcPct val="90000"/>
              </a:lnSpc>
              <a:buFontTx/>
              <a:buChar char="•"/>
            </a:pPr>
            <a:r>
              <a:rPr lang="en-CA" sz="2000" dirty="0"/>
              <a:t>PROM, Programmable Read Only Memory</a:t>
            </a:r>
          </a:p>
          <a:p>
            <a:pPr lvl="1">
              <a:lnSpc>
                <a:spcPct val="90000"/>
              </a:lnSpc>
            </a:pPr>
            <a:r>
              <a:rPr lang="en-CA" sz="1800" dirty="0"/>
              <a:t>Can be programmed by the user once.  Then it is ROM</a:t>
            </a:r>
          </a:p>
          <a:p>
            <a:pPr>
              <a:lnSpc>
                <a:spcPct val="90000"/>
              </a:lnSpc>
              <a:buFontTx/>
              <a:buChar char="•"/>
            </a:pPr>
            <a:r>
              <a:rPr lang="en-CA" sz="2000" dirty="0"/>
              <a:t>EPROM, Erasable Programmable ROM</a:t>
            </a:r>
          </a:p>
          <a:p>
            <a:pPr lvl="1">
              <a:lnSpc>
                <a:spcPct val="90000"/>
              </a:lnSpc>
            </a:pPr>
            <a:r>
              <a:rPr lang="en-CA" sz="1800" dirty="0"/>
              <a:t>Contents of this memory chip can be cleared with ultraviolet light, and then it can again be programmed</a:t>
            </a:r>
          </a:p>
          <a:p>
            <a:pPr>
              <a:lnSpc>
                <a:spcPct val="90000"/>
              </a:lnSpc>
              <a:buFontTx/>
              <a:buChar char="•"/>
            </a:pPr>
            <a:r>
              <a:rPr lang="en-CA" sz="2000" dirty="0"/>
              <a:t>EEPROM, Electronically Erasable Programmable ROM</a:t>
            </a:r>
          </a:p>
          <a:p>
            <a:pPr lvl="1">
              <a:lnSpc>
                <a:spcPct val="90000"/>
              </a:lnSpc>
            </a:pPr>
            <a:r>
              <a:rPr lang="en-CA" sz="1800" dirty="0"/>
              <a:t>Chip can be erased electronically, without being removed from the device.  Example:  wireless router, compact flash cards in cameras</a:t>
            </a:r>
          </a:p>
        </p:txBody>
      </p:sp>
      <p:sp>
        <p:nvSpPr>
          <p:cNvPr id="5" name="Slide Number Placeholder 4"/>
          <p:cNvSpPr>
            <a:spLocks noGrp="1"/>
          </p:cNvSpPr>
          <p:nvPr>
            <p:ph type="sldNum" sz="quarter" idx="12"/>
          </p:nvPr>
        </p:nvSpPr>
        <p:spPr>
          <a:prstGeom prst="rect">
            <a:avLst/>
          </a:prstGeom>
        </p:spPr>
        <p:txBody>
          <a:bodyPr/>
          <a:lstStyle/>
          <a:p>
            <a:fld id="{859E7A3C-AC95-45F9-A73F-6ED8709EA4D6}"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ln/>
        </p:spPr>
        <p:txBody>
          <a:bodyPr/>
          <a:lstStyle/>
          <a:p>
            <a:r>
              <a:rPr lang="en-CA"/>
              <a:t>Volatile Memory</a:t>
            </a:r>
          </a:p>
        </p:txBody>
      </p:sp>
      <p:sp>
        <p:nvSpPr>
          <p:cNvPr id="405507" name="Rectangle 3"/>
          <p:cNvSpPr>
            <a:spLocks noGrp="1" noChangeArrowheads="1"/>
          </p:cNvSpPr>
          <p:nvPr>
            <p:ph idx="1"/>
          </p:nvPr>
        </p:nvSpPr>
        <p:spPr/>
        <p:txBody>
          <a:bodyPr/>
          <a:lstStyle/>
          <a:p>
            <a:pPr>
              <a:lnSpc>
                <a:spcPct val="80000"/>
              </a:lnSpc>
            </a:pPr>
            <a:r>
              <a:rPr lang="en-CA" sz="2400"/>
              <a:t>Registers – directly accessible memory locations closest to the CPU</a:t>
            </a:r>
          </a:p>
          <a:p>
            <a:pPr>
              <a:lnSpc>
                <a:spcPct val="80000"/>
              </a:lnSpc>
            </a:pPr>
            <a:r>
              <a:rPr lang="en-CA" sz="2400"/>
              <a:t>RAM, Random Access Memory.</a:t>
            </a:r>
          </a:p>
          <a:p>
            <a:pPr lvl="1">
              <a:lnSpc>
                <a:spcPct val="80000"/>
              </a:lnSpc>
            </a:pPr>
            <a:r>
              <a:rPr lang="en-CA" sz="2000"/>
              <a:t>Fast access to data</a:t>
            </a:r>
          </a:p>
          <a:p>
            <a:pPr lvl="1">
              <a:lnSpc>
                <a:spcPct val="80000"/>
              </a:lnSpc>
            </a:pPr>
            <a:r>
              <a:rPr lang="en-CA" sz="2000"/>
              <a:t>Opposite is Sequential Access Memory</a:t>
            </a:r>
          </a:p>
          <a:p>
            <a:pPr>
              <a:lnSpc>
                <a:spcPct val="80000"/>
              </a:lnSpc>
            </a:pPr>
            <a:r>
              <a:rPr lang="en-CA" sz="2400"/>
              <a:t>Real memory is the closest to the CPU, and is highly volatile.  Typically stored in dynamic RAM</a:t>
            </a:r>
          </a:p>
          <a:p>
            <a:pPr lvl="1">
              <a:lnSpc>
                <a:spcPct val="80000"/>
              </a:lnSpc>
            </a:pPr>
            <a:r>
              <a:rPr lang="en-CA" sz="2000"/>
              <a:t>Dynamic RAM uses capacitors, must be refreshed often by CPU</a:t>
            </a:r>
          </a:p>
          <a:p>
            <a:pPr>
              <a:lnSpc>
                <a:spcPct val="80000"/>
              </a:lnSpc>
            </a:pPr>
            <a:r>
              <a:rPr lang="en-CA" sz="2400"/>
              <a:t>Cache RAM, longer lasting but further away from CPU and slower.</a:t>
            </a:r>
          </a:p>
          <a:p>
            <a:pPr lvl="1">
              <a:lnSpc>
                <a:spcPct val="80000"/>
              </a:lnSpc>
            </a:pPr>
            <a:r>
              <a:rPr lang="en-CA" sz="2000"/>
              <a:t>Static RAM uses flip flops, and does not require refresh</a:t>
            </a:r>
          </a:p>
          <a:p>
            <a:pPr>
              <a:lnSpc>
                <a:spcPct val="80000"/>
              </a:lnSpc>
            </a:pPr>
            <a:r>
              <a:rPr lang="en-CA" sz="2400"/>
              <a:t>Real memory may also be swapped out to disk.</a:t>
            </a:r>
          </a:p>
          <a:p>
            <a:pPr>
              <a:lnSpc>
                <a:spcPct val="80000"/>
              </a:lnSpc>
            </a:pPr>
            <a:endParaRPr lang="en-CA" sz="2400"/>
          </a:p>
        </p:txBody>
      </p:sp>
      <p:sp>
        <p:nvSpPr>
          <p:cNvPr id="5" name="Slide Number Placeholder 4"/>
          <p:cNvSpPr>
            <a:spLocks noGrp="1"/>
          </p:cNvSpPr>
          <p:nvPr>
            <p:ph type="sldNum" sz="quarter" idx="12"/>
          </p:nvPr>
        </p:nvSpPr>
        <p:spPr>
          <a:prstGeom prst="rect">
            <a:avLst/>
          </a:prstGeom>
        </p:spPr>
        <p:txBody>
          <a:bodyPr/>
          <a:lstStyle/>
          <a:p>
            <a:fld id="{CFE3F36F-1074-4801-8E4F-57AB5D0AB4CC}" type="slidenum">
              <a:rPr lang="en-US"/>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ln/>
        </p:spPr>
        <p:txBody>
          <a:bodyPr/>
          <a:lstStyle/>
          <a:p>
            <a:r>
              <a:rPr lang="en-CA"/>
              <a:t>Secondary Storage devices</a:t>
            </a:r>
          </a:p>
        </p:txBody>
      </p:sp>
      <p:sp>
        <p:nvSpPr>
          <p:cNvPr id="398339" name="Rectangle 3"/>
          <p:cNvSpPr>
            <a:spLocks noGrp="1" noChangeArrowheads="1"/>
          </p:cNvSpPr>
          <p:nvPr>
            <p:ph idx="1"/>
          </p:nvPr>
        </p:nvSpPr>
        <p:spPr/>
        <p:txBody>
          <a:bodyPr/>
          <a:lstStyle/>
          <a:p>
            <a:pPr>
              <a:lnSpc>
                <a:spcPct val="90000"/>
              </a:lnSpc>
            </a:pPr>
            <a:r>
              <a:rPr lang="en-CA" sz="2000" dirty="0"/>
              <a:t>Non-volatile storage of data that is not immediately accessible to the CPU.</a:t>
            </a:r>
          </a:p>
          <a:p>
            <a:pPr>
              <a:lnSpc>
                <a:spcPct val="90000"/>
              </a:lnSpc>
            </a:pPr>
            <a:r>
              <a:rPr lang="en-CA" sz="2000" dirty="0"/>
              <a:t>CD ROM, DVD – random access optical disk</a:t>
            </a:r>
          </a:p>
          <a:p>
            <a:pPr>
              <a:lnSpc>
                <a:spcPct val="90000"/>
              </a:lnSpc>
            </a:pPr>
            <a:r>
              <a:rPr lang="en-CA" sz="2000" dirty="0"/>
              <a:t>Hard drive, Diskette – random access magnetic media</a:t>
            </a:r>
          </a:p>
          <a:p>
            <a:pPr>
              <a:lnSpc>
                <a:spcPct val="90000"/>
              </a:lnSpc>
            </a:pPr>
            <a:r>
              <a:rPr lang="en-CA" sz="2000" dirty="0"/>
              <a:t>Tape – sequential access magnetic tape</a:t>
            </a:r>
          </a:p>
          <a:p>
            <a:pPr lvl="1">
              <a:lnSpc>
                <a:spcPct val="90000"/>
              </a:lnSpc>
            </a:pPr>
            <a:r>
              <a:rPr lang="en-CA" sz="1800" dirty="0"/>
              <a:t>Media must be scanned from the beginning until data is found.  Typically used for append only write operations.</a:t>
            </a:r>
          </a:p>
          <a:p>
            <a:pPr lvl="1">
              <a:lnSpc>
                <a:spcPct val="90000"/>
              </a:lnSpc>
            </a:pPr>
            <a:r>
              <a:rPr lang="en-CA" sz="1800" dirty="0"/>
              <a:t>Much slower and cheaper than CD, DVD</a:t>
            </a:r>
          </a:p>
          <a:p>
            <a:pPr>
              <a:lnSpc>
                <a:spcPct val="90000"/>
              </a:lnSpc>
            </a:pPr>
            <a:r>
              <a:rPr lang="en-CA" sz="2000" dirty="0"/>
              <a:t>USB, flash memory – random access EEPROM</a:t>
            </a:r>
          </a:p>
          <a:p>
            <a:pPr>
              <a:lnSpc>
                <a:spcPct val="90000"/>
              </a:lnSpc>
            </a:pPr>
            <a:endParaRPr lang="en-CA" sz="2000" dirty="0"/>
          </a:p>
          <a:p>
            <a:pPr>
              <a:lnSpc>
                <a:spcPct val="90000"/>
              </a:lnSpc>
            </a:pPr>
            <a:r>
              <a:rPr lang="en-CA" sz="2000" dirty="0"/>
              <a:t>Security concerns:  prone to theft, often not destroyed or cleared, physical access to storage must be protected</a:t>
            </a:r>
          </a:p>
        </p:txBody>
      </p:sp>
      <p:sp>
        <p:nvSpPr>
          <p:cNvPr id="5" name="Slide Number Placeholder 4"/>
          <p:cNvSpPr>
            <a:spLocks noGrp="1"/>
          </p:cNvSpPr>
          <p:nvPr>
            <p:ph type="sldNum" sz="quarter" idx="12"/>
          </p:nvPr>
        </p:nvSpPr>
        <p:spPr>
          <a:prstGeom prst="rect">
            <a:avLst/>
          </a:prstGeom>
        </p:spPr>
        <p:txBody>
          <a:bodyPr/>
          <a:lstStyle/>
          <a:p>
            <a:fld id="{CCED8EAE-61F3-451C-B128-554A1E69DCB4}" type="slidenum">
              <a:rPr lang="en-US"/>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ln/>
        </p:spPr>
        <p:txBody>
          <a:bodyPr/>
          <a:lstStyle/>
          <a:p>
            <a:r>
              <a:rPr lang="en-CA"/>
              <a:t>Peripherals</a:t>
            </a:r>
          </a:p>
        </p:txBody>
      </p:sp>
      <p:sp>
        <p:nvSpPr>
          <p:cNvPr id="385027" name="Rectangle 3"/>
          <p:cNvSpPr>
            <a:spLocks noGrp="1" noChangeArrowheads="1"/>
          </p:cNvSpPr>
          <p:nvPr>
            <p:ph idx="1"/>
          </p:nvPr>
        </p:nvSpPr>
        <p:spPr/>
        <p:txBody>
          <a:bodyPr>
            <a:normAutofit lnSpcReduction="10000"/>
          </a:bodyPr>
          <a:lstStyle/>
          <a:p>
            <a:pPr>
              <a:lnSpc>
                <a:spcPct val="90000"/>
              </a:lnSpc>
              <a:buNone/>
            </a:pPr>
            <a:r>
              <a:rPr lang="en-CA" sz="2400" dirty="0" err="1"/>
              <a:t>Input/Output</a:t>
            </a:r>
            <a:r>
              <a:rPr lang="en-CA" sz="2400" dirty="0"/>
              <a:t> Devices</a:t>
            </a:r>
          </a:p>
          <a:p>
            <a:pPr>
              <a:lnSpc>
                <a:spcPct val="90000"/>
              </a:lnSpc>
              <a:buFontTx/>
              <a:buChar char="•"/>
            </a:pPr>
            <a:r>
              <a:rPr lang="en-CA" sz="2400" dirty="0"/>
              <a:t>Data needs to be input, processed, to generate output.</a:t>
            </a:r>
          </a:p>
          <a:p>
            <a:pPr>
              <a:lnSpc>
                <a:spcPct val="90000"/>
              </a:lnSpc>
              <a:buFontTx/>
              <a:buChar char="•"/>
            </a:pPr>
            <a:r>
              <a:rPr lang="en-CA" sz="2400" dirty="0"/>
              <a:t>Information is transferred via a bus, a shared set of wires that connect devices to the computer.</a:t>
            </a:r>
          </a:p>
          <a:p>
            <a:pPr>
              <a:lnSpc>
                <a:spcPct val="90000"/>
              </a:lnSpc>
              <a:buFontTx/>
              <a:buChar char="•"/>
            </a:pPr>
            <a:r>
              <a:rPr lang="en-CA" sz="2400" dirty="0"/>
              <a:t>Software programs, called drivers, control the communication between the OS and the I/O devices</a:t>
            </a:r>
          </a:p>
          <a:p>
            <a:pPr>
              <a:lnSpc>
                <a:spcPct val="90000"/>
              </a:lnSpc>
              <a:buFontTx/>
              <a:buChar char="•"/>
            </a:pPr>
            <a:r>
              <a:rPr lang="en-CA" sz="2400" dirty="0"/>
              <a:t>Example input devices: keyboard, mouse</a:t>
            </a:r>
          </a:p>
          <a:p>
            <a:pPr>
              <a:lnSpc>
                <a:spcPct val="90000"/>
              </a:lnSpc>
              <a:buFontTx/>
              <a:buChar char="•"/>
            </a:pPr>
            <a:r>
              <a:rPr lang="en-CA" sz="2400" dirty="0"/>
              <a:t>Example output devices: monitors, printers</a:t>
            </a:r>
          </a:p>
          <a:p>
            <a:pPr>
              <a:lnSpc>
                <a:spcPct val="90000"/>
              </a:lnSpc>
              <a:buFontTx/>
              <a:buChar char="•"/>
            </a:pPr>
            <a:r>
              <a:rPr lang="en-CA" sz="2400" dirty="0"/>
              <a:t>Universal Serial Bus (USB) devices are more common</a:t>
            </a:r>
          </a:p>
          <a:p>
            <a:pPr>
              <a:lnSpc>
                <a:spcPct val="90000"/>
              </a:lnSpc>
            </a:pPr>
            <a:r>
              <a:rPr lang="en-CA" sz="2400" dirty="0"/>
              <a:t>Communication devices</a:t>
            </a:r>
          </a:p>
          <a:p>
            <a:pPr>
              <a:lnSpc>
                <a:spcPct val="90000"/>
              </a:lnSpc>
              <a:buFontTx/>
              <a:buChar char="•"/>
            </a:pPr>
            <a:r>
              <a:rPr lang="en-CA" sz="2400" dirty="0"/>
              <a:t>Modems, Fax</a:t>
            </a:r>
          </a:p>
        </p:txBody>
      </p:sp>
      <p:sp>
        <p:nvSpPr>
          <p:cNvPr id="8" name="Slide Number Placeholder 4"/>
          <p:cNvSpPr>
            <a:spLocks noGrp="1"/>
          </p:cNvSpPr>
          <p:nvPr>
            <p:ph type="sldNum" sz="quarter" idx="12"/>
          </p:nvPr>
        </p:nvSpPr>
        <p:spPr>
          <a:prstGeom prst="rect">
            <a:avLst/>
          </a:prstGeom>
        </p:spPr>
        <p:txBody>
          <a:bodyPr/>
          <a:lstStyle/>
          <a:p>
            <a:fld id="{527A7BC5-0CBD-4CEA-8272-E1143709EA01}" type="slidenum">
              <a:rPr lang="en-US"/>
              <a:pPr/>
              <a:t>25</a:t>
            </a:fld>
            <a:endParaRPr lang="en-US"/>
          </a:p>
        </p:txBody>
      </p:sp>
      <p:sp>
        <p:nvSpPr>
          <p:cNvPr id="385028" name="AutoShape 4"/>
          <p:cNvSpPr>
            <a:spLocks noChangeArrowheads="1"/>
          </p:cNvSpPr>
          <p:nvPr/>
        </p:nvSpPr>
        <p:spPr bwMode="auto">
          <a:xfrm>
            <a:off x="5334029" y="285728"/>
            <a:ext cx="854075" cy="422275"/>
          </a:xfrm>
          <a:prstGeom prst="homePlate">
            <a:avLst>
              <a:gd name="adj" fmla="val 50564"/>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dirty="0"/>
              <a:t>Input</a:t>
            </a:r>
          </a:p>
        </p:txBody>
      </p:sp>
      <p:sp>
        <p:nvSpPr>
          <p:cNvPr id="385029" name="AutoShape 5"/>
          <p:cNvSpPr>
            <a:spLocks noChangeArrowheads="1"/>
          </p:cNvSpPr>
          <p:nvPr/>
        </p:nvSpPr>
        <p:spPr bwMode="auto">
          <a:xfrm>
            <a:off x="6270654" y="285728"/>
            <a:ext cx="1258887" cy="422275"/>
          </a:xfrm>
          <a:prstGeom prst="homePlate">
            <a:avLst>
              <a:gd name="adj" fmla="val 74530"/>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dirty="0"/>
              <a:t>Process</a:t>
            </a:r>
          </a:p>
        </p:txBody>
      </p:sp>
      <p:sp>
        <p:nvSpPr>
          <p:cNvPr id="385030" name="AutoShape 6"/>
          <p:cNvSpPr>
            <a:spLocks noChangeArrowheads="1"/>
          </p:cNvSpPr>
          <p:nvPr/>
        </p:nvSpPr>
        <p:spPr bwMode="auto">
          <a:xfrm>
            <a:off x="7566054" y="285728"/>
            <a:ext cx="1077912" cy="422275"/>
          </a:xfrm>
          <a:prstGeom prst="homePlate">
            <a:avLst>
              <a:gd name="adj" fmla="val 63816"/>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dirty="0"/>
              <a:t>Output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ln/>
        </p:spPr>
        <p:txBody>
          <a:bodyPr/>
          <a:lstStyle/>
          <a:p>
            <a:r>
              <a:rPr lang="en-CA"/>
              <a:t>Operating System Protection</a:t>
            </a:r>
            <a:br>
              <a:rPr lang="en-CA"/>
            </a:br>
            <a:r>
              <a:rPr lang="en-CA"/>
              <a:t>Technical Mechanisms</a:t>
            </a:r>
          </a:p>
        </p:txBody>
      </p:sp>
      <p:sp>
        <p:nvSpPr>
          <p:cNvPr id="364547" name="Rectangle 3"/>
          <p:cNvSpPr>
            <a:spLocks noGrp="1" noChangeArrowheads="1"/>
          </p:cNvSpPr>
          <p:nvPr>
            <p:ph sz="half" idx="1"/>
          </p:nvPr>
        </p:nvSpPr>
        <p:spPr/>
        <p:txBody>
          <a:bodyPr>
            <a:normAutofit lnSpcReduction="10000"/>
          </a:bodyPr>
          <a:lstStyle/>
          <a:p>
            <a:pPr marL="180975" indent="-180975">
              <a:lnSpc>
                <a:spcPct val="80000"/>
              </a:lnSpc>
              <a:buNone/>
            </a:pPr>
            <a:r>
              <a:rPr lang="en-CA" sz="1600" b="1" dirty="0" smtClean="0"/>
              <a:t>Privilege </a:t>
            </a:r>
            <a:r>
              <a:rPr lang="en-CA" sz="1600" b="1" dirty="0"/>
              <a:t>levels and ring protection</a:t>
            </a:r>
          </a:p>
          <a:p>
            <a:pPr marL="180975" indent="-180975">
              <a:lnSpc>
                <a:spcPct val="80000"/>
              </a:lnSpc>
              <a:buFontTx/>
              <a:buChar char="•"/>
            </a:pPr>
            <a:r>
              <a:rPr lang="en-CA" sz="1600" dirty="0"/>
              <a:t>Protection in concentric circles</a:t>
            </a:r>
          </a:p>
          <a:p>
            <a:pPr marL="180975" indent="-180975">
              <a:lnSpc>
                <a:spcPct val="80000"/>
              </a:lnSpc>
              <a:buFontTx/>
              <a:buChar char="•"/>
            </a:pPr>
            <a:r>
              <a:rPr lang="en-CA" sz="1600" dirty="0"/>
              <a:t>Control gates manage transfers from less privileged to more privileged areas</a:t>
            </a:r>
          </a:p>
          <a:p>
            <a:pPr marL="180975" indent="-180975">
              <a:lnSpc>
                <a:spcPct val="80000"/>
              </a:lnSpc>
              <a:buNone/>
            </a:pPr>
            <a:r>
              <a:rPr lang="en-CA" sz="1600" b="1" dirty="0"/>
              <a:t>Layering</a:t>
            </a:r>
          </a:p>
          <a:p>
            <a:pPr marL="180975" indent="-180975">
              <a:lnSpc>
                <a:spcPct val="80000"/>
              </a:lnSpc>
              <a:buFontTx/>
              <a:buChar char="•"/>
            </a:pPr>
            <a:r>
              <a:rPr lang="en-CA" sz="1600" dirty="0"/>
              <a:t>Assigning each </a:t>
            </a:r>
            <a:r>
              <a:rPr lang="en-CA" sz="1600" dirty="0" smtClean="0"/>
              <a:t>process </a:t>
            </a:r>
            <a:r>
              <a:rPr lang="en-CA" sz="1600" dirty="0"/>
              <a:t>a specific </a:t>
            </a:r>
            <a:r>
              <a:rPr lang="en-CA" sz="1600" dirty="0" smtClean="0"/>
              <a:t>layer</a:t>
            </a:r>
            <a:endParaRPr lang="en-CA" sz="1600" dirty="0"/>
          </a:p>
          <a:p>
            <a:pPr marL="180975" indent="-180975">
              <a:lnSpc>
                <a:spcPct val="80000"/>
              </a:lnSpc>
              <a:buFontTx/>
              <a:buChar char="•"/>
            </a:pPr>
            <a:r>
              <a:rPr lang="en-CA" sz="1600" dirty="0"/>
              <a:t>Communication between layers using only well defined interfaces</a:t>
            </a:r>
          </a:p>
          <a:p>
            <a:pPr marL="180975" indent="-180975">
              <a:lnSpc>
                <a:spcPct val="80000"/>
              </a:lnSpc>
              <a:buNone/>
            </a:pPr>
            <a:r>
              <a:rPr lang="en-CA" sz="1600" b="1" dirty="0"/>
              <a:t>Data Hiding</a:t>
            </a:r>
          </a:p>
          <a:p>
            <a:pPr marL="180975" indent="-180975">
              <a:lnSpc>
                <a:spcPct val="80000"/>
              </a:lnSpc>
              <a:buFontTx/>
              <a:buChar char="•"/>
            </a:pPr>
            <a:r>
              <a:rPr lang="en-CA" sz="1600" dirty="0"/>
              <a:t>Maintains activities (and data) at different “levels” preventing data and operations at one security level from being seen from within another security level</a:t>
            </a:r>
          </a:p>
          <a:p>
            <a:pPr marL="180975" indent="-180975">
              <a:lnSpc>
                <a:spcPct val="80000"/>
              </a:lnSpc>
              <a:buNone/>
            </a:pPr>
            <a:r>
              <a:rPr lang="en-CA" sz="1600" b="1" dirty="0"/>
              <a:t>Abstraction</a:t>
            </a:r>
          </a:p>
          <a:p>
            <a:pPr marL="180975" indent="-180975">
              <a:lnSpc>
                <a:spcPct val="80000"/>
              </a:lnSpc>
              <a:buFontTx/>
              <a:buChar char="•"/>
            </a:pPr>
            <a:r>
              <a:rPr lang="en-CA" sz="1600" dirty="0"/>
              <a:t>Users do not need to know the details of how an object functions.</a:t>
            </a:r>
          </a:p>
          <a:p>
            <a:pPr marL="180975" indent="-180975">
              <a:lnSpc>
                <a:spcPct val="80000"/>
              </a:lnSpc>
              <a:buFontTx/>
              <a:buChar char="•"/>
            </a:pPr>
            <a:r>
              <a:rPr lang="en-CA" sz="1600" dirty="0"/>
              <a:t>Just need to know proper inputs, syntax and expected outputs.</a:t>
            </a:r>
          </a:p>
          <a:p>
            <a:pPr marL="180975" indent="-180975">
              <a:lnSpc>
                <a:spcPct val="80000"/>
              </a:lnSpc>
            </a:pPr>
            <a:endParaRPr lang="en-CA" sz="1600" dirty="0"/>
          </a:p>
        </p:txBody>
      </p:sp>
      <p:sp>
        <p:nvSpPr>
          <p:cNvPr id="364568" name="Rectangle 24"/>
          <p:cNvSpPr>
            <a:spLocks noGrp="1" noChangeArrowheads="1"/>
          </p:cNvSpPr>
          <p:nvPr>
            <p:ph sz="half" idx="2"/>
          </p:nvPr>
        </p:nvSpPr>
        <p:spPr/>
        <p:txBody>
          <a:bodyPr>
            <a:normAutofit lnSpcReduction="10000"/>
          </a:bodyPr>
          <a:lstStyle/>
          <a:p>
            <a:pPr marL="180975" indent="-180975">
              <a:lnSpc>
                <a:spcPct val="80000"/>
              </a:lnSpc>
              <a:buNone/>
            </a:pPr>
            <a:r>
              <a:rPr lang="en-CA" sz="1600" b="1" dirty="0"/>
              <a:t>Process Isolation</a:t>
            </a:r>
          </a:p>
          <a:p>
            <a:pPr marL="180975" indent="-180975">
              <a:lnSpc>
                <a:spcPct val="80000"/>
              </a:lnSpc>
              <a:buFontTx/>
              <a:buChar char="•"/>
            </a:pPr>
            <a:r>
              <a:rPr lang="en-CA" sz="1600" dirty="0"/>
              <a:t>Operating system provides different areas of memory for each process</a:t>
            </a:r>
          </a:p>
          <a:p>
            <a:pPr marL="180975" indent="-180975">
              <a:lnSpc>
                <a:spcPct val="80000"/>
              </a:lnSpc>
              <a:buFontTx/>
              <a:buChar char="•"/>
            </a:pPr>
            <a:r>
              <a:rPr lang="en-CA" sz="1600" dirty="0"/>
              <a:t>Prevents information leakage</a:t>
            </a:r>
          </a:p>
          <a:p>
            <a:pPr marL="180975" indent="-180975">
              <a:lnSpc>
                <a:spcPct val="80000"/>
              </a:lnSpc>
              <a:buFontTx/>
              <a:buChar char="•"/>
            </a:pPr>
            <a:r>
              <a:rPr lang="en-CA" sz="1600" dirty="0"/>
              <a:t>Protects confidentiality and integrity</a:t>
            </a:r>
          </a:p>
          <a:p>
            <a:pPr marL="180975" indent="-180975">
              <a:lnSpc>
                <a:spcPct val="80000"/>
              </a:lnSpc>
              <a:buFontTx/>
              <a:buChar char="•"/>
            </a:pPr>
            <a:r>
              <a:rPr lang="en-CA" sz="1600" dirty="0"/>
              <a:t>One implementation is virtual machines on a per user basis</a:t>
            </a:r>
          </a:p>
          <a:p>
            <a:pPr marL="180975" indent="-180975">
              <a:lnSpc>
                <a:spcPct val="80000"/>
              </a:lnSpc>
              <a:buNone/>
            </a:pPr>
            <a:r>
              <a:rPr lang="en-CA" sz="1600" b="1" dirty="0"/>
              <a:t>Hardware Segmentation</a:t>
            </a:r>
          </a:p>
          <a:p>
            <a:pPr marL="180975" indent="-180975">
              <a:lnSpc>
                <a:spcPct val="80000"/>
              </a:lnSpc>
              <a:buFontTx/>
              <a:buChar char="•"/>
            </a:pPr>
            <a:r>
              <a:rPr lang="en-CA" sz="1600" dirty="0"/>
              <a:t>Enforces process isolation using hardware controls</a:t>
            </a:r>
          </a:p>
          <a:p>
            <a:pPr marL="180975" indent="-180975">
              <a:lnSpc>
                <a:spcPct val="80000"/>
              </a:lnSpc>
              <a:buFontTx/>
              <a:buChar char="•"/>
            </a:pPr>
            <a:r>
              <a:rPr lang="en-CA" sz="1600" dirty="0"/>
              <a:t>Rare, used in national security implementations</a:t>
            </a:r>
          </a:p>
          <a:p>
            <a:pPr marL="180975" indent="-180975">
              <a:lnSpc>
                <a:spcPct val="80000"/>
              </a:lnSpc>
            </a:pPr>
            <a:endParaRPr lang="en-CA" sz="1600" dirty="0"/>
          </a:p>
          <a:p>
            <a:pPr marL="180975" indent="-180975">
              <a:lnSpc>
                <a:spcPct val="80000"/>
              </a:lnSpc>
            </a:pPr>
            <a:endParaRPr lang="en-CA" sz="1600" dirty="0"/>
          </a:p>
        </p:txBody>
      </p:sp>
      <p:sp>
        <p:nvSpPr>
          <p:cNvPr id="13" name="Slide Number Placeholder 5"/>
          <p:cNvSpPr>
            <a:spLocks noGrp="1"/>
          </p:cNvSpPr>
          <p:nvPr>
            <p:ph type="sldNum" sz="quarter" idx="12"/>
          </p:nvPr>
        </p:nvSpPr>
        <p:spPr/>
        <p:txBody>
          <a:bodyPr/>
          <a:lstStyle/>
          <a:p>
            <a:fld id="{C9AEDD9B-16CD-4FAE-8697-0F749269C60B}" type="slidenum">
              <a:rPr lang="en-US"/>
              <a:pPr/>
              <a:t>26</a:t>
            </a:fld>
            <a:endParaRPr lang="en-US"/>
          </a:p>
        </p:txBody>
      </p:sp>
      <p:grpSp>
        <p:nvGrpSpPr>
          <p:cNvPr id="2" name="Group 27"/>
          <p:cNvGrpSpPr>
            <a:grpSpLocks/>
          </p:cNvGrpSpPr>
          <p:nvPr/>
        </p:nvGrpSpPr>
        <p:grpSpPr bwMode="auto">
          <a:xfrm>
            <a:off x="5143504" y="5000636"/>
            <a:ext cx="1584325" cy="1547813"/>
            <a:chOff x="4649" y="2750"/>
            <a:chExt cx="998" cy="975"/>
          </a:xfrm>
        </p:grpSpPr>
        <p:grpSp>
          <p:nvGrpSpPr>
            <p:cNvPr id="3" name="Group 25"/>
            <p:cNvGrpSpPr>
              <a:grpSpLocks/>
            </p:cNvGrpSpPr>
            <p:nvPr/>
          </p:nvGrpSpPr>
          <p:grpSpPr bwMode="auto">
            <a:xfrm>
              <a:off x="4649" y="2750"/>
              <a:ext cx="998" cy="726"/>
              <a:chOff x="4740" y="1026"/>
              <a:chExt cx="998" cy="726"/>
            </a:xfrm>
          </p:grpSpPr>
          <p:sp>
            <p:nvSpPr>
              <p:cNvPr id="364554" name="Rectangle 10"/>
              <p:cNvSpPr>
                <a:spLocks noChangeArrowheads="1"/>
              </p:cNvSpPr>
              <p:nvPr/>
            </p:nvSpPr>
            <p:spPr bwMode="auto">
              <a:xfrm>
                <a:off x="4740" y="1571"/>
                <a:ext cx="998" cy="181"/>
              </a:xfrm>
              <a:prstGeom prst="rect">
                <a:avLst/>
              </a:prstGeom>
              <a:solidFill>
                <a:schemeClr val="accent1"/>
              </a:solidFill>
              <a:ln w="6350" algn="ctr">
                <a:solidFill>
                  <a:schemeClr val="tx1"/>
                </a:solidFill>
                <a:miter lim="800000"/>
                <a:headEnd/>
                <a:tailEnd/>
              </a:ln>
              <a:effectLst/>
            </p:spPr>
            <p:txBody>
              <a:bodyPr wrap="none" anchor="ctr"/>
              <a:lstStyle/>
              <a:p>
                <a:pPr marL="342900" indent="-342900" defTabSz="914400"/>
                <a:r>
                  <a:rPr lang="en-CA" sz="1600"/>
                  <a:t>Public</a:t>
                </a:r>
              </a:p>
            </p:txBody>
          </p:sp>
          <p:sp>
            <p:nvSpPr>
              <p:cNvPr id="364555" name="Rectangle 11"/>
              <p:cNvSpPr>
                <a:spLocks noChangeArrowheads="1"/>
              </p:cNvSpPr>
              <p:nvPr/>
            </p:nvSpPr>
            <p:spPr bwMode="auto">
              <a:xfrm>
                <a:off x="4740" y="1026"/>
                <a:ext cx="998" cy="181"/>
              </a:xfrm>
              <a:prstGeom prst="rect">
                <a:avLst/>
              </a:prstGeom>
              <a:solidFill>
                <a:srgbClr val="2D686D"/>
              </a:solidFill>
              <a:ln w="6350" algn="ctr">
                <a:solidFill>
                  <a:schemeClr val="tx1"/>
                </a:solidFill>
                <a:miter lim="800000"/>
                <a:headEnd/>
                <a:tailEnd/>
              </a:ln>
              <a:effectLst/>
            </p:spPr>
            <p:txBody>
              <a:bodyPr wrap="none" anchor="ctr"/>
              <a:lstStyle/>
              <a:p>
                <a:pPr marL="342900" indent="-342900" defTabSz="914400"/>
                <a:r>
                  <a:rPr lang="en-CA" sz="1600"/>
                  <a:t>Top Secret</a:t>
                </a:r>
              </a:p>
            </p:txBody>
          </p:sp>
          <p:sp>
            <p:nvSpPr>
              <p:cNvPr id="364556" name="Rectangle 12"/>
              <p:cNvSpPr>
                <a:spLocks noChangeArrowheads="1"/>
              </p:cNvSpPr>
              <p:nvPr/>
            </p:nvSpPr>
            <p:spPr bwMode="auto">
              <a:xfrm>
                <a:off x="4740" y="1390"/>
                <a:ext cx="998" cy="181"/>
              </a:xfrm>
              <a:prstGeom prst="rect">
                <a:avLst/>
              </a:prstGeom>
              <a:solidFill>
                <a:srgbClr val="77C1C7"/>
              </a:solidFill>
              <a:ln w="6350" algn="ctr">
                <a:solidFill>
                  <a:schemeClr val="tx1"/>
                </a:solidFill>
                <a:miter lim="800000"/>
                <a:headEnd/>
                <a:tailEnd/>
              </a:ln>
              <a:effectLst/>
            </p:spPr>
            <p:txBody>
              <a:bodyPr wrap="none" anchor="ctr"/>
              <a:lstStyle/>
              <a:p>
                <a:pPr marL="342900" indent="-342900" defTabSz="914400"/>
                <a:r>
                  <a:rPr lang="en-CA" sz="1600"/>
                  <a:t>Confidential</a:t>
                </a:r>
              </a:p>
            </p:txBody>
          </p:sp>
          <p:sp>
            <p:nvSpPr>
              <p:cNvPr id="364557" name="Rectangle 13"/>
              <p:cNvSpPr>
                <a:spLocks noChangeArrowheads="1"/>
              </p:cNvSpPr>
              <p:nvPr/>
            </p:nvSpPr>
            <p:spPr bwMode="auto">
              <a:xfrm>
                <a:off x="4740" y="1208"/>
                <a:ext cx="998" cy="181"/>
              </a:xfrm>
              <a:prstGeom prst="rect">
                <a:avLst/>
              </a:prstGeom>
              <a:solidFill>
                <a:srgbClr val="46A1A8"/>
              </a:solidFill>
              <a:ln w="6350" algn="ctr">
                <a:solidFill>
                  <a:schemeClr val="tx1"/>
                </a:solidFill>
                <a:miter lim="800000"/>
                <a:headEnd/>
                <a:tailEnd/>
              </a:ln>
              <a:effectLst/>
            </p:spPr>
            <p:txBody>
              <a:bodyPr wrap="none" anchor="ctr"/>
              <a:lstStyle/>
              <a:p>
                <a:pPr marL="342900" indent="-342900" defTabSz="914400"/>
                <a:r>
                  <a:rPr lang="en-CA" sz="1600"/>
                  <a:t>Secret</a:t>
                </a:r>
              </a:p>
            </p:txBody>
          </p:sp>
        </p:grpSp>
        <p:sp>
          <p:nvSpPr>
            <p:cNvPr id="364570" name="Text Box 26"/>
            <p:cNvSpPr txBox="1">
              <a:spLocks noChangeArrowheads="1"/>
            </p:cNvSpPr>
            <p:nvPr/>
          </p:nvSpPr>
          <p:spPr bwMode="auto">
            <a:xfrm>
              <a:off x="4649" y="3475"/>
              <a:ext cx="998" cy="250"/>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Layering</a:t>
              </a: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4294967295"/>
          </p:nvPr>
        </p:nvSpPr>
        <p:spPr>
          <a:xfrm>
            <a:off x="7308850" y="6237288"/>
            <a:ext cx="457200" cy="476250"/>
          </a:xfrm>
          <a:prstGeom prst="rect">
            <a:avLst/>
          </a:prstGeom>
        </p:spPr>
        <p:txBody>
          <a:bodyPr/>
          <a:lstStyle/>
          <a:p>
            <a:fld id="{3C1D6EFF-8383-4B4C-B411-1A463CACE549}" type="slidenum">
              <a:rPr lang="en-US"/>
              <a:pPr/>
              <a:t>27</a:t>
            </a:fld>
            <a:endParaRPr lang="en-US"/>
          </a:p>
        </p:txBody>
      </p:sp>
      <p:sp>
        <p:nvSpPr>
          <p:cNvPr id="399362" name="Rectangle 2"/>
          <p:cNvSpPr>
            <a:spLocks noGrp="1" noChangeArrowheads="1"/>
          </p:cNvSpPr>
          <p:nvPr>
            <p:ph type="title"/>
          </p:nvPr>
        </p:nvSpPr>
        <p:spPr>
          <a:ln/>
        </p:spPr>
        <p:txBody>
          <a:bodyPr/>
          <a:lstStyle/>
          <a:p>
            <a:r>
              <a:rPr lang="en-CA"/>
              <a:t>TCB and Reference Monitor</a:t>
            </a:r>
          </a:p>
        </p:txBody>
      </p:sp>
      <p:sp>
        <p:nvSpPr>
          <p:cNvPr id="399363" name="Rectangle 3"/>
          <p:cNvSpPr>
            <a:spLocks noGrp="1" noChangeArrowheads="1"/>
          </p:cNvSpPr>
          <p:nvPr>
            <p:ph type="body" idx="1"/>
          </p:nvPr>
        </p:nvSpPr>
        <p:spPr>
          <a:xfrm>
            <a:off x="457200" y="1447800"/>
            <a:ext cx="5699125" cy="4525963"/>
          </a:xfrm>
        </p:spPr>
        <p:txBody>
          <a:bodyPr>
            <a:normAutofit lnSpcReduction="10000"/>
          </a:bodyPr>
          <a:lstStyle/>
          <a:p>
            <a:r>
              <a:rPr lang="en-CA" sz="2000" dirty="0"/>
              <a:t>These two concepts are defined in the Orange Book, The </a:t>
            </a:r>
            <a:r>
              <a:rPr lang="en-CA" sz="2000" dirty="0" err="1"/>
              <a:t>DoD</a:t>
            </a:r>
            <a:r>
              <a:rPr lang="en-CA" sz="2000" dirty="0"/>
              <a:t> Trusted Computer System Evaluation Criteria (TCSEC) </a:t>
            </a:r>
          </a:p>
          <a:p>
            <a:r>
              <a:rPr lang="en-CA" sz="2000" dirty="0" smtClean="0"/>
              <a:t>A </a:t>
            </a:r>
            <a:r>
              <a:rPr lang="en-CA" sz="2000" dirty="0"/>
              <a:t>system that validates all access to every resource is a </a:t>
            </a:r>
            <a:r>
              <a:rPr lang="en-CA" sz="2000" b="1" dirty="0"/>
              <a:t>reference monitor</a:t>
            </a:r>
            <a:endParaRPr lang="en-CA" sz="2000" dirty="0"/>
          </a:p>
          <a:p>
            <a:pPr>
              <a:buFontTx/>
              <a:buChar char="•"/>
            </a:pPr>
            <a:r>
              <a:rPr lang="en-CA" sz="2000" dirty="0"/>
              <a:t>Verifies the credentials of the subject.</a:t>
            </a:r>
          </a:p>
          <a:p>
            <a:r>
              <a:rPr lang="en-CA" sz="2000" dirty="0" smtClean="0"/>
              <a:t>The </a:t>
            </a:r>
            <a:r>
              <a:rPr lang="en-CA" sz="2000" dirty="0"/>
              <a:t>Combination of hardware, software and firmware responsible for enforcing the security policy over a product or system is called the </a:t>
            </a:r>
            <a:r>
              <a:rPr lang="en-CA" sz="2000" b="1" dirty="0"/>
              <a:t>trusted computing base</a:t>
            </a:r>
            <a:r>
              <a:rPr lang="en-CA" sz="2000" dirty="0"/>
              <a:t> (TCB)</a:t>
            </a:r>
          </a:p>
          <a:p>
            <a:pPr>
              <a:buFontTx/>
              <a:buChar char="•"/>
            </a:pPr>
            <a:r>
              <a:rPr lang="en-CA" sz="2000" dirty="0"/>
              <a:t>Dependent on correct security information input from administrator.</a:t>
            </a:r>
          </a:p>
          <a:p>
            <a:r>
              <a:rPr lang="en-CA" sz="2000" b="1" dirty="0" smtClean="0"/>
              <a:t>Security </a:t>
            </a:r>
            <a:r>
              <a:rPr lang="en-CA" sz="2000" b="1" dirty="0"/>
              <a:t>Kernel</a:t>
            </a:r>
            <a:r>
              <a:rPr lang="en-CA" sz="2000" dirty="0"/>
              <a:t> is the hardware, firmware and software elements of the TCB that implement the reference monitor concept</a:t>
            </a:r>
          </a:p>
          <a:p>
            <a:pPr>
              <a:lnSpc>
                <a:spcPct val="80000"/>
              </a:lnSpc>
              <a:buNone/>
            </a:pPr>
            <a:endParaRPr lang="en-CA" sz="2000" dirty="0"/>
          </a:p>
          <a:p>
            <a:pPr>
              <a:lnSpc>
                <a:spcPct val="80000"/>
              </a:lnSpc>
            </a:pPr>
            <a:endParaRPr lang="en-CA" sz="2000" dirty="0"/>
          </a:p>
        </p:txBody>
      </p:sp>
      <p:sp>
        <p:nvSpPr>
          <p:cNvPr id="399371" name="Rectangle 11"/>
          <p:cNvSpPr>
            <a:spLocks noChangeArrowheads="1"/>
          </p:cNvSpPr>
          <p:nvPr/>
        </p:nvSpPr>
        <p:spPr bwMode="auto">
          <a:xfrm>
            <a:off x="8160586" y="2953683"/>
            <a:ext cx="912008" cy="327681"/>
          </a:xfrm>
          <a:prstGeom prst="rect">
            <a:avLst/>
          </a:prstGeom>
          <a:solidFill>
            <a:schemeClr val="accent1"/>
          </a:solidFill>
          <a:ln w="9525">
            <a:solidFill>
              <a:schemeClr val="tx1"/>
            </a:solidFill>
            <a:miter lim="800000"/>
            <a:headEnd/>
            <a:tailEnd/>
          </a:ln>
          <a:effectLst/>
        </p:spPr>
        <p:txBody>
          <a:bodyPr wrap="none" anchor="ctr"/>
          <a:lstStyle/>
          <a:p>
            <a:pPr marL="342900" indent="-342900" defTabSz="914400"/>
            <a:r>
              <a:rPr lang="en-CA" sz="1400"/>
              <a:t>Object</a:t>
            </a:r>
          </a:p>
        </p:txBody>
      </p:sp>
      <p:sp>
        <p:nvSpPr>
          <p:cNvPr id="399372" name="Rectangle 12"/>
          <p:cNvSpPr>
            <a:spLocks noChangeArrowheads="1"/>
          </p:cNvSpPr>
          <p:nvPr/>
        </p:nvSpPr>
        <p:spPr bwMode="auto">
          <a:xfrm>
            <a:off x="5286380" y="3000372"/>
            <a:ext cx="1164732" cy="307777"/>
          </a:xfrm>
          <a:prstGeom prst="rect">
            <a:avLst/>
          </a:prstGeom>
          <a:solidFill>
            <a:schemeClr val="accent1"/>
          </a:solidFill>
          <a:ln w="9525" algn="ctr">
            <a:solidFill>
              <a:schemeClr val="tx1"/>
            </a:solidFill>
            <a:miter lim="800000"/>
            <a:headEnd/>
            <a:tailEnd/>
          </a:ln>
          <a:effectLst/>
        </p:spPr>
        <p:txBody>
          <a:bodyPr wrap="square">
            <a:spAutoFit/>
          </a:bodyPr>
          <a:lstStyle/>
          <a:p>
            <a:pPr marL="342900" indent="-342900" defTabSz="914400">
              <a:spcBef>
                <a:spcPct val="50000"/>
              </a:spcBef>
            </a:pPr>
            <a:r>
              <a:rPr lang="en-CA" sz="1400" dirty="0"/>
              <a:t>Subject</a:t>
            </a:r>
          </a:p>
        </p:txBody>
      </p:sp>
      <p:sp>
        <p:nvSpPr>
          <p:cNvPr id="399373" name="AutoShape 13"/>
          <p:cNvSpPr>
            <a:spLocks noChangeArrowheads="1"/>
          </p:cNvSpPr>
          <p:nvPr/>
        </p:nvSpPr>
        <p:spPr bwMode="auto">
          <a:xfrm>
            <a:off x="6786578" y="2810342"/>
            <a:ext cx="1216010" cy="626555"/>
          </a:xfrm>
          <a:prstGeom prst="roundRect">
            <a:avLst>
              <a:gd name="adj" fmla="val 16667"/>
            </a:avLst>
          </a:prstGeom>
          <a:solidFill>
            <a:srgbClr val="FFFF99"/>
          </a:solidFill>
          <a:ln w="9525" algn="ctr">
            <a:solidFill>
              <a:schemeClr val="tx1"/>
            </a:solidFill>
            <a:round/>
            <a:headEnd/>
            <a:tailEnd/>
          </a:ln>
          <a:effectLst/>
        </p:spPr>
        <p:txBody>
          <a:bodyPr wrap="square" anchor="ctr">
            <a:spAutoFit/>
          </a:bodyPr>
          <a:lstStyle/>
          <a:p>
            <a:pPr marL="342900" indent="-342900" defTabSz="914400"/>
            <a:r>
              <a:rPr lang="en-CA" sz="1400" dirty="0"/>
              <a:t>Reference</a:t>
            </a:r>
          </a:p>
          <a:p>
            <a:pPr marL="342900" indent="-342900" defTabSz="914400"/>
            <a:r>
              <a:rPr lang="en-CA" sz="1400" dirty="0"/>
              <a:t>Monitor</a:t>
            </a:r>
          </a:p>
        </p:txBody>
      </p:sp>
      <p:sp>
        <p:nvSpPr>
          <p:cNvPr id="399380" name="Rectangle 20"/>
          <p:cNvSpPr>
            <a:spLocks noChangeArrowheads="1"/>
          </p:cNvSpPr>
          <p:nvPr/>
        </p:nvSpPr>
        <p:spPr bwMode="auto">
          <a:xfrm>
            <a:off x="6929454" y="2095962"/>
            <a:ext cx="912008" cy="327681"/>
          </a:xfrm>
          <a:prstGeom prst="rect">
            <a:avLst/>
          </a:prstGeom>
          <a:solidFill>
            <a:srgbClr val="FFCCFF"/>
          </a:solidFill>
          <a:ln w="9525">
            <a:solidFill>
              <a:schemeClr val="tx1"/>
            </a:solidFill>
            <a:miter lim="800000"/>
            <a:headEnd/>
            <a:tailEnd/>
          </a:ln>
          <a:effectLst/>
        </p:spPr>
        <p:txBody>
          <a:bodyPr wrap="none" anchor="ctr"/>
          <a:lstStyle/>
          <a:p>
            <a:pPr marL="342900" indent="-342900" defTabSz="914400"/>
            <a:r>
              <a:rPr lang="en-CA" sz="1400"/>
              <a:t>Audit file</a:t>
            </a:r>
          </a:p>
        </p:txBody>
      </p:sp>
      <p:sp>
        <p:nvSpPr>
          <p:cNvPr id="399381" name="Rectangle 21"/>
          <p:cNvSpPr>
            <a:spLocks noChangeArrowheads="1"/>
          </p:cNvSpPr>
          <p:nvPr/>
        </p:nvSpPr>
        <p:spPr bwMode="auto">
          <a:xfrm>
            <a:off x="6782434" y="3761906"/>
            <a:ext cx="1247142" cy="738664"/>
          </a:xfrm>
          <a:prstGeom prst="rect">
            <a:avLst/>
          </a:prstGeom>
          <a:solidFill>
            <a:srgbClr val="FFCCFF"/>
          </a:solidFill>
          <a:ln w="9525">
            <a:solidFill>
              <a:schemeClr val="tx1"/>
            </a:solidFill>
            <a:miter lim="800000"/>
            <a:headEnd/>
            <a:tailEnd/>
          </a:ln>
          <a:effectLst/>
        </p:spPr>
        <p:txBody>
          <a:bodyPr wrap="square" anchor="ctr">
            <a:spAutoFit/>
          </a:bodyPr>
          <a:lstStyle/>
          <a:p>
            <a:pPr defTabSz="914400"/>
            <a:r>
              <a:rPr lang="en-CA" sz="1400"/>
              <a:t>Access control database</a:t>
            </a:r>
          </a:p>
        </p:txBody>
      </p:sp>
      <p:cxnSp>
        <p:nvCxnSpPr>
          <p:cNvPr id="399382" name="AutoShape 22"/>
          <p:cNvCxnSpPr>
            <a:cxnSpLocks noChangeShapeType="1"/>
            <a:stCxn id="399372" idx="3"/>
            <a:endCxn id="399373" idx="1"/>
          </p:cNvCxnSpPr>
          <p:nvPr/>
        </p:nvCxnSpPr>
        <p:spPr bwMode="auto">
          <a:xfrm flipV="1">
            <a:off x="6451112" y="3123620"/>
            <a:ext cx="335466" cy="30641"/>
          </a:xfrm>
          <a:prstGeom prst="straightConnector1">
            <a:avLst/>
          </a:prstGeom>
          <a:noFill/>
          <a:ln w="25400">
            <a:solidFill>
              <a:schemeClr val="tx1"/>
            </a:solidFill>
            <a:round/>
            <a:headEnd/>
            <a:tailEnd type="triangle" w="med" len="med"/>
          </a:ln>
          <a:effectLst/>
        </p:spPr>
      </p:cxnSp>
      <p:cxnSp>
        <p:nvCxnSpPr>
          <p:cNvPr id="399383" name="AutoShape 23"/>
          <p:cNvCxnSpPr>
            <a:cxnSpLocks noChangeShapeType="1"/>
            <a:stCxn id="399373" idx="3"/>
            <a:endCxn id="399371" idx="1"/>
          </p:cNvCxnSpPr>
          <p:nvPr/>
        </p:nvCxnSpPr>
        <p:spPr bwMode="auto">
          <a:xfrm flipV="1">
            <a:off x="8002588" y="3117524"/>
            <a:ext cx="157998" cy="6096"/>
          </a:xfrm>
          <a:prstGeom prst="straightConnector1">
            <a:avLst/>
          </a:prstGeom>
          <a:noFill/>
          <a:ln w="25400">
            <a:solidFill>
              <a:schemeClr val="tx1"/>
            </a:solidFill>
            <a:round/>
            <a:headEnd/>
            <a:tailEnd type="triangle" w="med" len="med"/>
          </a:ln>
          <a:effectLst/>
        </p:spPr>
      </p:cxnSp>
      <p:cxnSp>
        <p:nvCxnSpPr>
          <p:cNvPr id="399384" name="AutoShape 24"/>
          <p:cNvCxnSpPr>
            <a:cxnSpLocks noChangeShapeType="1"/>
            <a:stCxn id="399373" idx="0"/>
            <a:endCxn id="399380" idx="2"/>
          </p:cNvCxnSpPr>
          <p:nvPr/>
        </p:nvCxnSpPr>
        <p:spPr bwMode="auto">
          <a:xfrm rot="16200000" flipV="1">
            <a:off x="7196672" y="2612430"/>
            <a:ext cx="386699" cy="9125"/>
          </a:xfrm>
          <a:prstGeom prst="straightConnector1">
            <a:avLst/>
          </a:prstGeom>
          <a:noFill/>
          <a:ln w="25400">
            <a:solidFill>
              <a:schemeClr val="tx1"/>
            </a:solidFill>
            <a:round/>
            <a:headEnd/>
            <a:tailEnd type="triangle" w="med" len="med"/>
          </a:ln>
          <a:effectLst/>
        </p:spPr>
      </p:cxnSp>
      <p:cxnSp>
        <p:nvCxnSpPr>
          <p:cNvPr id="399385" name="AutoShape 25"/>
          <p:cNvCxnSpPr>
            <a:cxnSpLocks noChangeShapeType="1"/>
            <a:stCxn id="399373" idx="2"/>
          </p:cNvCxnSpPr>
          <p:nvPr/>
        </p:nvCxnSpPr>
        <p:spPr bwMode="auto">
          <a:xfrm rot="16200000" flipH="1">
            <a:off x="7261367" y="3570113"/>
            <a:ext cx="277855" cy="11422"/>
          </a:xfrm>
          <a:prstGeom prst="straightConnector1">
            <a:avLst/>
          </a:prstGeom>
          <a:noFill/>
          <a:ln w="25400">
            <a:solidFill>
              <a:schemeClr val="tx1"/>
            </a:solidFill>
            <a:round/>
            <a:headEnd type="triangle" w="med" len="med"/>
            <a:tailEnd type="triangle" w="med" len="med"/>
          </a:ln>
          <a:effec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ln/>
        </p:spPr>
        <p:txBody>
          <a:bodyPr/>
          <a:lstStyle/>
          <a:p>
            <a:r>
              <a:rPr lang="en-CA" dirty="0"/>
              <a:t>Thin clients</a:t>
            </a:r>
          </a:p>
        </p:txBody>
      </p:sp>
      <p:sp>
        <p:nvSpPr>
          <p:cNvPr id="361475" name="Rectangle 3"/>
          <p:cNvSpPr>
            <a:spLocks noGrp="1" noChangeArrowheads="1"/>
          </p:cNvSpPr>
          <p:nvPr>
            <p:ph idx="1"/>
          </p:nvPr>
        </p:nvSpPr>
        <p:spPr>
          <a:xfrm>
            <a:off x="685800" y="1643050"/>
            <a:ext cx="8153400" cy="4452950"/>
          </a:xfrm>
        </p:spPr>
        <p:txBody>
          <a:bodyPr>
            <a:normAutofit lnSpcReduction="10000"/>
          </a:bodyPr>
          <a:lstStyle/>
          <a:p>
            <a:pPr>
              <a:buNone/>
            </a:pPr>
            <a:r>
              <a:rPr lang="en-CA" sz="2000" b="1" dirty="0"/>
              <a:t>Diskless workstation</a:t>
            </a:r>
          </a:p>
          <a:p>
            <a:pPr>
              <a:buFontTx/>
              <a:buChar char="•"/>
            </a:pPr>
            <a:r>
              <a:rPr lang="en-CA" sz="2000" dirty="0"/>
              <a:t>a computer without a hard drive</a:t>
            </a:r>
          </a:p>
          <a:p>
            <a:pPr>
              <a:buFontTx/>
              <a:buChar char="•"/>
            </a:pPr>
            <a:r>
              <a:rPr lang="en-CA" sz="2000" dirty="0"/>
              <a:t>Has a  network card, and relies on a network server for its operation</a:t>
            </a:r>
          </a:p>
          <a:p>
            <a:pPr>
              <a:buNone/>
            </a:pPr>
            <a:r>
              <a:rPr lang="en-CA" sz="2000" b="1" dirty="0"/>
              <a:t>Thin Client design principle</a:t>
            </a:r>
          </a:p>
          <a:p>
            <a:pPr>
              <a:buFontTx/>
              <a:buChar char="•"/>
            </a:pPr>
            <a:r>
              <a:rPr lang="en-CA" sz="2000" dirty="0"/>
              <a:t>Replace desktop pc with client that connect to a server for applications and access to </a:t>
            </a:r>
            <a:r>
              <a:rPr lang="en-CA" sz="2000" dirty="0" err="1"/>
              <a:t>filesystems</a:t>
            </a:r>
            <a:endParaRPr lang="en-CA" sz="2000" dirty="0"/>
          </a:p>
          <a:p>
            <a:pPr>
              <a:buFontTx/>
              <a:buChar char="•"/>
            </a:pPr>
            <a:r>
              <a:rPr lang="en-CA" sz="2000" dirty="0"/>
              <a:t>May contain operating system in flash memory</a:t>
            </a:r>
          </a:p>
          <a:p>
            <a:pPr>
              <a:buNone/>
            </a:pPr>
            <a:r>
              <a:rPr lang="en-CA" sz="2000" b="1" dirty="0"/>
              <a:t>Thin Storage</a:t>
            </a:r>
          </a:p>
          <a:p>
            <a:pPr>
              <a:buFontTx/>
              <a:buChar char="•"/>
            </a:pPr>
            <a:r>
              <a:rPr lang="en-CA" sz="2000" dirty="0"/>
              <a:t>Thin client applications need access to data</a:t>
            </a:r>
          </a:p>
          <a:p>
            <a:pPr>
              <a:buFontTx/>
              <a:buChar char="•"/>
            </a:pPr>
            <a:r>
              <a:rPr lang="en-CA" sz="2000" dirty="0"/>
              <a:t>Application service provider (ASP) – data is stored on remote server farm and accessed via the Internet (constant connection)</a:t>
            </a:r>
          </a:p>
          <a:p>
            <a:pPr>
              <a:buFontTx/>
              <a:buChar char="•"/>
            </a:pPr>
            <a:r>
              <a:rPr lang="en-CA" sz="2000" dirty="0"/>
              <a:t>Web-based data warehousing – transmitter applet transmits data based on user defined intervals  (data redundancy)</a:t>
            </a:r>
          </a:p>
        </p:txBody>
      </p:sp>
      <p:sp>
        <p:nvSpPr>
          <p:cNvPr id="5" name="Slide Number Placeholder 4"/>
          <p:cNvSpPr>
            <a:spLocks noGrp="1"/>
          </p:cNvSpPr>
          <p:nvPr>
            <p:ph type="sldNum" sz="quarter" idx="12"/>
          </p:nvPr>
        </p:nvSpPr>
        <p:spPr>
          <a:prstGeom prst="rect">
            <a:avLst/>
          </a:prstGeom>
        </p:spPr>
        <p:txBody>
          <a:bodyPr/>
          <a:lstStyle/>
          <a:p>
            <a:fld id="{B983B136-C9FB-4E61-8246-92F844605D5A}" type="slidenum">
              <a:rPr lang="en-US"/>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Virtual Machines (VM):  simulation of an operating system running in the software (application) layer</a:t>
            </a:r>
          </a:p>
          <a:p>
            <a:r>
              <a:rPr lang="en-US" dirty="0" smtClean="0"/>
              <a:t>The software providing the virtual environment is called the hypervisor or VMM (Virtual Machine Monitor)</a:t>
            </a:r>
          </a:p>
          <a:p>
            <a:r>
              <a:rPr lang="en-US" dirty="0" smtClean="0"/>
              <a:t>JVM – Java Virtual Machine, provides a “sandbox” where remote code can execute locally on the host operating system without interacting with the operating system or file system directly</a:t>
            </a:r>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ln/>
        </p:spPr>
        <p:txBody>
          <a:bodyPr/>
          <a:lstStyle/>
          <a:p>
            <a:r>
              <a:rPr lang="en-CA"/>
              <a:t>Outline</a:t>
            </a:r>
          </a:p>
        </p:txBody>
      </p:sp>
      <p:sp>
        <p:nvSpPr>
          <p:cNvPr id="354307" name="Rectangle 3"/>
          <p:cNvSpPr>
            <a:spLocks noGrp="1" noChangeArrowheads="1"/>
          </p:cNvSpPr>
          <p:nvPr>
            <p:ph idx="1"/>
          </p:nvPr>
        </p:nvSpPr>
        <p:spPr/>
        <p:txBody>
          <a:bodyPr/>
          <a:lstStyle/>
          <a:p>
            <a:r>
              <a:rPr lang="en-CA" sz="2400" dirty="0"/>
              <a:t>Domain 5 – Security Architecture and Design</a:t>
            </a:r>
          </a:p>
          <a:p>
            <a:pPr>
              <a:buFontTx/>
              <a:buChar char="•"/>
            </a:pPr>
            <a:r>
              <a:rPr lang="en-CA" sz="2400" dirty="0"/>
              <a:t>Part 1, Computer Architecture</a:t>
            </a:r>
          </a:p>
          <a:p>
            <a:pPr lvl="1"/>
            <a:r>
              <a:rPr lang="en-CA" sz="2000" dirty="0"/>
              <a:t>Hardware, software, firmware</a:t>
            </a:r>
          </a:p>
          <a:p>
            <a:pPr lvl="1"/>
            <a:r>
              <a:rPr lang="en-CA" sz="2000" dirty="0"/>
              <a:t>TCB, reference monitor</a:t>
            </a:r>
          </a:p>
          <a:p>
            <a:pPr>
              <a:buFontTx/>
              <a:buChar char="•"/>
            </a:pPr>
            <a:r>
              <a:rPr lang="en-CA" sz="2400" dirty="0"/>
              <a:t>Part 2, Security models and architecture theory</a:t>
            </a:r>
          </a:p>
          <a:p>
            <a:pPr lvl="1"/>
            <a:r>
              <a:rPr lang="en-CA" sz="2000" dirty="0"/>
              <a:t>Bell-</a:t>
            </a:r>
            <a:r>
              <a:rPr lang="en-CA" sz="2000" dirty="0" err="1"/>
              <a:t>LaPadula</a:t>
            </a:r>
            <a:r>
              <a:rPr lang="en-CA" sz="2000" dirty="0"/>
              <a:t>, </a:t>
            </a:r>
            <a:r>
              <a:rPr lang="en-CA" sz="2000" dirty="0" err="1"/>
              <a:t>Biba</a:t>
            </a:r>
            <a:r>
              <a:rPr lang="en-CA" sz="2000" dirty="0"/>
              <a:t>, </a:t>
            </a:r>
            <a:r>
              <a:rPr lang="en-CA" sz="2000" dirty="0" smtClean="0"/>
              <a:t>Clark-Wilson, Brewer and Nash, Graham Denning</a:t>
            </a:r>
            <a:endParaRPr lang="en-CA" sz="2000" dirty="0"/>
          </a:p>
          <a:p>
            <a:pPr>
              <a:buFontTx/>
              <a:buChar char="•"/>
            </a:pPr>
            <a:r>
              <a:rPr lang="en-CA" sz="2400" dirty="0"/>
              <a:t>Part 3, Security product evaluation methods and criteria</a:t>
            </a:r>
          </a:p>
          <a:p>
            <a:pPr lvl="1"/>
            <a:r>
              <a:rPr lang="en-CA" sz="2000" dirty="0"/>
              <a:t>Rainbow Series, Common Criteria, C&amp;A</a:t>
            </a:r>
          </a:p>
        </p:txBody>
      </p:sp>
      <p:sp>
        <p:nvSpPr>
          <p:cNvPr id="5" name="Slide Number Placeholder 4"/>
          <p:cNvSpPr>
            <a:spLocks noGrp="1"/>
          </p:cNvSpPr>
          <p:nvPr>
            <p:ph type="sldNum" sz="quarter" idx="12"/>
          </p:nvPr>
        </p:nvSpPr>
        <p:spPr>
          <a:prstGeom prst="rect">
            <a:avLst/>
          </a:prstGeom>
        </p:spPr>
        <p:txBody>
          <a:bodyPr/>
          <a:lstStyle/>
          <a:p>
            <a:fld id="{6361E955-8EE8-4848-8A5A-A620ED9AC8F9}"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a:ln/>
        </p:spPr>
        <p:txBody>
          <a:bodyPr/>
          <a:lstStyle/>
          <a:p>
            <a:r>
              <a:rPr lang="en-CA"/>
              <a:t>Part 2 - Security Models</a:t>
            </a:r>
          </a:p>
        </p:txBody>
      </p:sp>
      <p:sp>
        <p:nvSpPr>
          <p:cNvPr id="368643" name="Rectangle 3"/>
          <p:cNvSpPr>
            <a:spLocks noGrp="1" noChangeArrowheads="1"/>
          </p:cNvSpPr>
          <p:nvPr>
            <p:ph type="body" idx="1"/>
          </p:nvPr>
        </p:nvSpPr>
        <p:spPr/>
        <p:txBody>
          <a:bodyPr>
            <a:normAutofit fontScale="70000" lnSpcReduction="20000"/>
          </a:bodyPr>
          <a:lstStyle/>
          <a:p>
            <a:pPr>
              <a:buFont typeface="Arial" pitchFamily="34" charset="0"/>
              <a:buChar char="•"/>
            </a:pPr>
            <a:r>
              <a:rPr lang="en-CA" dirty="0" smtClean="0"/>
              <a:t>State </a:t>
            </a:r>
            <a:r>
              <a:rPr lang="en-CA" dirty="0"/>
              <a:t>Machine Models</a:t>
            </a:r>
          </a:p>
          <a:p>
            <a:pPr>
              <a:buFont typeface="Arial" pitchFamily="34" charset="0"/>
              <a:buChar char="•"/>
            </a:pPr>
            <a:r>
              <a:rPr lang="en-CA" dirty="0"/>
              <a:t>Lattice Models</a:t>
            </a:r>
          </a:p>
          <a:p>
            <a:pPr>
              <a:buFont typeface="Arial" pitchFamily="34" charset="0"/>
              <a:buChar char="•"/>
            </a:pPr>
            <a:r>
              <a:rPr lang="en-CA" dirty="0"/>
              <a:t>Bell-</a:t>
            </a:r>
            <a:r>
              <a:rPr lang="en-CA" dirty="0" err="1"/>
              <a:t>LaPadula</a:t>
            </a:r>
            <a:r>
              <a:rPr lang="en-CA" dirty="0"/>
              <a:t> Confidentiality</a:t>
            </a:r>
          </a:p>
          <a:p>
            <a:pPr>
              <a:buFont typeface="Arial" pitchFamily="34" charset="0"/>
              <a:buChar char="•"/>
            </a:pPr>
            <a:r>
              <a:rPr lang="en-CA" dirty="0" err="1"/>
              <a:t>Biba</a:t>
            </a:r>
            <a:r>
              <a:rPr lang="en-CA" dirty="0"/>
              <a:t> Integrity</a:t>
            </a:r>
          </a:p>
          <a:p>
            <a:pPr>
              <a:buFont typeface="Arial" pitchFamily="34" charset="0"/>
              <a:buChar char="•"/>
            </a:pPr>
            <a:r>
              <a:rPr lang="en-CA" dirty="0"/>
              <a:t>Clark-Wilson Integrity</a:t>
            </a:r>
          </a:p>
          <a:p>
            <a:pPr>
              <a:buFont typeface="Arial" pitchFamily="34" charset="0"/>
              <a:buChar char="•"/>
            </a:pPr>
            <a:r>
              <a:rPr lang="en-CA" dirty="0"/>
              <a:t>Brewer-Nash Chinese </a:t>
            </a:r>
            <a:r>
              <a:rPr lang="en-CA" dirty="0" smtClean="0"/>
              <a:t>Wall</a:t>
            </a:r>
            <a:endParaRPr lang="en-CA" dirty="0"/>
          </a:p>
        </p:txBody>
      </p:sp>
      <p:sp>
        <p:nvSpPr>
          <p:cNvPr id="5" name="Slide Number Placeholder 4"/>
          <p:cNvSpPr>
            <a:spLocks noGrp="1"/>
          </p:cNvSpPr>
          <p:nvPr>
            <p:ph type="sldNum" sz="quarter" idx="12"/>
          </p:nvPr>
        </p:nvSpPr>
        <p:spPr>
          <a:prstGeom prst="rect">
            <a:avLst/>
          </a:prstGeom>
        </p:spPr>
        <p:txBody>
          <a:bodyPr/>
          <a:lstStyle/>
          <a:p>
            <a:fld id="{3D7A1549-90DD-44D5-823E-81C513CB7F7E}"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p:nvPr>
        </p:nvSpPr>
        <p:spPr>
          <a:ln/>
        </p:spPr>
        <p:txBody>
          <a:bodyPr/>
          <a:lstStyle/>
          <a:p>
            <a:r>
              <a:rPr lang="en-CA"/>
              <a:t>State Machine Models</a:t>
            </a:r>
          </a:p>
        </p:txBody>
      </p:sp>
      <p:sp>
        <p:nvSpPr>
          <p:cNvPr id="372739" name="Rectangle 3"/>
          <p:cNvSpPr>
            <a:spLocks noGrp="1" noChangeArrowheads="1"/>
          </p:cNvSpPr>
          <p:nvPr>
            <p:ph idx="1"/>
          </p:nvPr>
        </p:nvSpPr>
        <p:spPr/>
        <p:txBody>
          <a:bodyPr/>
          <a:lstStyle/>
          <a:p>
            <a:pPr>
              <a:buNone/>
            </a:pPr>
            <a:r>
              <a:rPr lang="en-CA" sz="2000" b="1" dirty="0"/>
              <a:t>Automated information system (AIS)</a:t>
            </a:r>
          </a:p>
          <a:p>
            <a:pPr>
              <a:buFontTx/>
              <a:buChar char="•"/>
            </a:pPr>
            <a:r>
              <a:rPr lang="en-CA" sz="2000" dirty="0"/>
              <a:t>Has a set of rules </a:t>
            </a:r>
            <a:r>
              <a:rPr lang="en-CA" sz="2000" i="1" dirty="0"/>
              <a:t>f</a:t>
            </a:r>
            <a:r>
              <a:rPr lang="en-CA" sz="2000" dirty="0"/>
              <a:t> that operate on input </a:t>
            </a:r>
            <a:r>
              <a:rPr lang="en-CA" sz="2000" i="1" dirty="0"/>
              <a:t>X</a:t>
            </a:r>
            <a:r>
              <a:rPr lang="en-CA" sz="2000" dirty="0"/>
              <a:t>, determined by security policy.</a:t>
            </a:r>
          </a:p>
          <a:p>
            <a:pPr>
              <a:buFontTx/>
              <a:buChar char="•"/>
            </a:pPr>
            <a:r>
              <a:rPr lang="en-CA" sz="2000" dirty="0"/>
              <a:t>AIS ensures system starts up in secure mode.</a:t>
            </a:r>
          </a:p>
          <a:p>
            <a:pPr>
              <a:buFontTx/>
              <a:buChar char="•"/>
            </a:pPr>
            <a:r>
              <a:rPr lang="en-CA" sz="2000" dirty="0"/>
              <a:t>State machine model will ensure each access will transition AIS from one security state to another.</a:t>
            </a:r>
          </a:p>
          <a:p>
            <a:pPr>
              <a:buFontTx/>
              <a:buChar char="•"/>
            </a:pPr>
            <a:r>
              <a:rPr lang="en-CA" sz="2000" dirty="0"/>
              <a:t>AIS security state can only change at distinct times, following the set of rules.</a:t>
            </a:r>
          </a:p>
          <a:p>
            <a:pPr>
              <a:buFontTx/>
              <a:buChar char="•"/>
            </a:pPr>
            <a:r>
              <a:rPr lang="en-US" sz="2000" dirty="0"/>
              <a:t>Automated information system’s (AIS) security state can change only when an event occurs or a clock triggers it</a:t>
            </a:r>
          </a:p>
          <a:p>
            <a:r>
              <a:rPr lang="en-US" sz="2000" dirty="0" smtClean="0"/>
              <a:t>AIS </a:t>
            </a:r>
            <a:r>
              <a:rPr lang="en-US" sz="2000" dirty="0"/>
              <a:t>boots in secure state, and because every access is in accordance with security policy, AIS remains in a secure state.</a:t>
            </a:r>
          </a:p>
        </p:txBody>
      </p:sp>
      <p:sp>
        <p:nvSpPr>
          <p:cNvPr id="9" name="Slide Number Placeholder 4"/>
          <p:cNvSpPr>
            <a:spLocks noGrp="1"/>
          </p:cNvSpPr>
          <p:nvPr>
            <p:ph type="sldNum" sz="quarter" idx="12"/>
          </p:nvPr>
        </p:nvSpPr>
        <p:spPr>
          <a:prstGeom prst="rect">
            <a:avLst/>
          </a:prstGeom>
        </p:spPr>
        <p:txBody>
          <a:bodyPr/>
          <a:lstStyle/>
          <a:p>
            <a:fld id="{17BD93A0-3EB0-4902-957B-D2D4C381716D}" type="slidenum">
              <a:rPr lang="en-US"/>
              <a:pPr/>
              <a:t>31</a:t>
            </a:fld>
            <a:endParaRPr lang="en-US"/>
          </a:p>
        </p:txBody>
      </p:sp>
      <p:sp>
        <p:nvSpPr>
          <p:cNvPr id="372740" name="Oval 4"/>
          <p:cNvSpPr>
            <a:spLocks noChangeArrowheads="1"/>
          </p:cNvSpPr>
          <p:nvPr/>
        </p:nvSpPr>
        <p:spPr bwMode="auto">
          <a:xfrm>
            <a:off x="5857884" y="285728"/>
            <a:ext cx="5794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S</a:t>
            </a:r>
            <a:r>
              <a:rPr lang="en-CA" baseline="-25000"/>
              <a:t>1</a:t>
            </a:r>
          </a:p>
        </p:txBody>
      </p:sp>
      <p:sp>
        <p:nvSpPr>
          <p:cNvPr id="372741" name="Oval 5"/>
          <p:cNvSpPr>
            <a:spLocks noChangeArrowheads="1"/>
          </p:cNvSpPr>
          <p:nvPr/>
        </p:nvSpPr>
        <p:spPr bwMode="auto">
          <a:xfrm>
            <a:off x="8054984" y="263503"/>
            <a:ext cx="579437" cy="549275"/>
          </a:xfrm>
          <a:prstGeom prst="ellipse">
            <a:avLst/>
          </a:prstGeom>
          <a:solidFill>
            <a:srgbClr val="FFFF99"/>
          </a:solidFill>
          <a:ln w="25400" algn="ctr">
            <a:solidFill>
              <a:schemeClr val="tx1"/>
            </a:solidFill>
            <a:round/>
            <a:headEnd/>
            <a:tailEnd/>
          </a:ln>
          <a:effectLst/>
        </p:spPr>
        <p:txBody>
          <a:bodyPr wrap="none" anchor="ctr">
            <a:spAutoFit/>
          </a:bodyPr>
          <a:lstStyle/>
          <a:p>
            <a:pPr marL="342900" indent="-342900" defTabSz="914400"/>
            <a:r>
              <a:rPr lang="en-CA"/>
              <a:t>S</a:t>
            </a:r>
            <a:r>
              <a:rPr lang="en-CA" baseline="-25000"/>
              <a:t>2</a:t>
            </a:r>
          </a:p>
        </p:txBody>
      </p:sp>
      <p:sp>
        <p:nvSpPr>
          <p:cNvPr id="372744" name="Freeform 8"/>
          <p:cNvSpPr>
            <a:spLocks/>
          </p:cNvSpPr>
          <p:nvPr/>
        </p:nvSpPr>
        <p:spPr bwMode="auto">
          <a:xfrm>
            <a:off x="6470659" y="214291"/>
            <a:ext cx="1512887" cy="287337"/>
          </a:xfrm>
          <a:custGeom>
            <a:avLst/>
            <a:gdLst/>
            <a:ahLst/>
            <a:cxnLst>
              <a:cxn ang="0">
                <a:pos x="0" y="302"/>
              </a:cxn>
              <a:cxn ang="0">
                <a:pos x="182" y="121"/>
              </a:cxn>
              <a:cxn ang="0">
                <a:pos x="545" y="30"/>
              </a:cxn>
              <a:cxn ang="0">
                <a:pos x="953" y="302"/>
              </a:cxn>
            </a:cxnLst>
            <a:rect l="0" t="0" r="r" b="b"/>
            <a:pathLst>
              <a:path w="953" h="302">
                <a:moveTo>
                  <a:pt x="0" y="302"/>
                </a:moveTo>
                <a:cubicBezTo>
                  <a:pt x="45" y="234"/>
                  <a:pt x="91" y="166"/>
                  <a:pt x="182" y="121"/>
                </a:cubicBezTo>
                <a:cubicBezTo>
                  <a:pt x="273" y="76"/>
                  <a:pt x="417" y="0"/>
                  <a:pt x="545" y="30"/>
                </a:cubicBezTo>
                <a:cubicBezTo>
                  <a:pt x="673" y="60"/>
                  <a:pt x="885" y="257"/>
                  <a:pt x="953" y="302"/>
                </a:cubicBezTo>
              </a:path>
            </a:pathLst>
          </a:custGeom>
          <a:noFill/>
          <a:ln w="25400" cap="flat" cmpd="sng">
            <a:solidFill>
              <a:schemeClr val="tx1"/>
            </a:solidFill>
            <a:prstDash val="solid"/>
            <a:round/>
            <a:headEnd type="none" w="med" len="med"/>
            <a:tailEnd type="triangle" w="med" len="med"/>
          </a:ln>
          <a:effectLst/>
        </p:spPr>
        <p:txBody>
          <a:bodyPr>
            <a:spAutoFit/>
          </a:bodyPr>
          <a:lstStyle/>
          <a:p>
            <a:endParaRPr lang="en-US"/>
          </a:p>
        </p:txBody>
      </p:sp>
      <p:sp>
        <p:nvSpPr>
          <p:cNvPr id="372745" name="Text Box 9"/>
          <p:cNvSpPr txBox="1">
            <a:spLocks noChangeArrowheads="1"/>
          </p:cNvSpPr>
          <p:nvPr/>
        </p:nvSpPr>
        <p:spPr bwMode="auto">
          <a:xfrm>
            <a:off x="6796096" y="214291"/>
            <a:ext cx="720725" cy="396875"/>
          </a:xfrm>
          <a:prstGeom prst="rect">
            <a:avLst/>
          </a:prstGeom>
          <a:noFill/>
          <a:ln w="25400" algn="ctr">
            <a:noFill/>
            <a:miter lim="800000"/>
            <a:headEnd/>
            <a:tailEnd/>
          </a:ln>
          <a:effectLst/>
        </p:spPr>
        <p:txBody>
          <a:bodyPr>
            <a:spAutoFit/>
          </a:bodyPr>
          <a:lstStyle/>
          <a:p>
            <a:pPr defTabSz="914400">
              <a:spcBef>
                <a:spcPct val="50000"/>
              </a:spcBef>
            </a:pPr>
            <a:r>
              <a:rPr lang="en-CA" i="1"/>
              <a:t>f, X</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r>
              <a:rPr lang="en-CA" smtClean="0"/>
              <a:t>Lattice based access control</a:t>
            </a:r>
            <a:endParaRPr lang="en-CA" dirty="0"/>
          </a:p>
        </p:txBody>
      </p:sp>
      <p:sp>
        <p:nvSpPr>
          <p:cNvPr id="410627" name="Rectangle 3"/>
          <p:cNvSpPr>
            <a:spLocks noGrp="1" noChangeArrowheads="1"/>
          </p:cNvSpPr>
          <p:nvPr>
            <p:ph sz="half" idx="1"/>
          </p:nvPr>
        </p:nvSpPr>
        <p:spPr/>
        <p:txBody>
          <a:bodyPr>
            <a:normAutofit fontScale="62500" lnSpcReduction="20000"/>
          </a:bodyPr>
          <a:lstStyle/>
          <a:p>
            <a:r>
              <a:rPr lang="en-CA" dirty="0" smtClean="0"/>
              <a:t>A lattice is a partially ordered set</a:t>
            </a:r>
          </a:p>
          <a:p>
            <a:r>
              <a:rPr lang="en-CA" dirty="0" smtClean="0"/>
              <a:t>Each pair of elements has a greatest lower bound and a least upper bound</a:t>
            </a:r>
          </a:p>
          <a:p>
            <a:r>
              <a:rPr lang="en-CA" dirty="0" smtClean="0"/>
              <a:t>Lattice based access control is a mechanism for enforcing one way information flow (for confidentiality or integrity)</a:t>
            </a:r>
          </a:p>
          <a:p>
            <a:r>
              <a:rPr lang="en-CA" dirty="0" smtClean="0"/>
              <a:t>Users assigned security clearance</a:t>
            </a:r>
          </a:p>
          <a:p>
            <a:r>
              <a:rPr lang="en-CA" dirty="0" smtClean="0"/>
              <a:t>Data is assigned a security label</a:t>
            </a:r>
          </a:p>
          <a:p>
            <a:endParaRPr lang="en-CA" dirty="0"/>
          </a:p>
        </p:txBody>
      </p:sp>
      <p:graphicFrame>
        <p:nvGraphicFramePr>
          <p:cNvPr id="39" name="Content Placeholder 38"/>
          <p:cNvGraphicFramePr>
            <a:graphicFrameLocks noGrp="1"/>
          </p:cNvGraphicFramePr>
          <p:nvPr>
            <p:ph sz="half" idx="2"/>
          </p:nvPr>
        </p:nvGraphicFramePr>
        <p:xfrm>
          <a:off x="714375" y="3929063"/>
          <a:ext cx="8143875" cy="2194560"/>
        </p:xfrm>
        <a:graphic>
          <a:graphicData uri="http://schemas.openxmlformats.org/drawingml/2006/table">
            <a:tbl>
              <a:tblPr firstRow="1" bandRow="1">
                <a:tableStyleId>{E8B1032C-EA38-4F05-BA0D-38AFFFC7BED3}</a:tableStyleId>
              </a:tblPr>
              <a:tblGrid>
                <a:gridCol w="2320218"/>
                <a:gridCol w="1941219"/>
                <a:gridCol w="1941219"/>
                <a:gridCol w="1941219"/>
              </a:tblGrid>
              <a:tr h="370840">
                <a:tc>
                  <a:txBody>
                    <a:bodyPr/>
                    <a:lstStyle/>
                    <a:p>
                      <a:r>
                        <a:rPr lang="en-US" dirty="0" smtClean="0"/>
                        <a:t>Kathy’s Security Label</a:t>
                      </a:r>
                      <a:endParaRPr lang="en-US" dirty="0"/>
                    </a:p>
                  </a:txBody>
                  <a:tcPr marL="177483" marR="177483"/>
                </a:tc>
                <a:tc>
                  <a:txBody>
                    <a:bodyPr/>
                    <a:lstStyle/>
                    <a:p>
                      <a:r>
                        <a:rPr lang="en-US" dirty="0" smtClean="0"/>
                        <a:t>File</a:t>
                      </a:r>
                      <a:r>
                        <a:rPr lang="en-US" baseline="0" dirty="0" smtClean="0"/>
                        <a:t> B</a:t>
                      </a:r>
                      <a:endParaRPr lang="en-US" dirty="0"/>
                    </a:p>
                  </a:txBody>
                  <a:tcPr marL="177483" marR="177483"/>
                </a:tc>
                <a:tc>
                  <a:txBody>
                    <a:bodyPr/>
                    <a:lstStyle/>
                    <a:p>
                      <a:r>
                        <a:rPr lang="en-US" dirty="0" smtClean="0"/>
                        <a:t>File C</a:t>
                      </a:r>
                      <a:endParaRPr lang="en-US" dirty="0"/>
                    </a:p>
                  </a:txBody>
                  <a:tcPr marL="177483" marR="177483"/>
                </a:tc>
                <a:tc>
                  <a:txBody>
                    <a:bodyPr/>
                    <a:lstStyle/>
                    <a:p>
                      <a:r>
                        <a:rPr lang="en-US" dirty="0" smtClean="0"/>
                        <a:t>File D</a:t>
                      </a:r>
                      <a:endParaRPr lang="en-US" dirty="0"/>
                    </a:p>
                  </a:txBody>
                  <a:tcPr marL="177483" marR="177483"/>
                </a:tc>
              </a:tr>
              <a:tr h="370840">
                <a:tc>
                  <a:txBody>
                    <a:bodyPr/>
                    <a:lstStyle/>
                    <a:p>
                      <a:r>
                        <a:rPr lang="en-US" dirty="0" smtClean="0"/>
                        <a:t>Top Secret {Iraq, Korea}</a:t>
                      </a:r>
                      <a:endParaRPr lang="en-US" dirty="0"/>
                    </a:p>
                  </a:txBody>
                  <a:tcPr marL="177483" marR="177483"/>
                </a:tc>
                <a:tc>
                  <a:txBody>
                    <a:bodyPr/>
                    <a:lstStyle/>
                    <a:p>
                      <a:r>
                        <a:rPr lang="en-US" dirty="0" smtClean="0"/>
                        <a:t>Secret</a:t>
                      </a:r>
                      <a:r>
                        <a:rPr lang="en-US" baseline="0" dirty="0" smtClean="0"/>
                        <a:t> {Iraq}</a:t>
                      </a:r>
                      <a:endParaRPr lang="en-US" dirty="0"/>
                    </a:p>
                  </a:txBody>
                  <a:tcPr marL="177483" marR="177483"/>
                </a:tc>
                <a:tc>
                  <a:txBody>
                    <a:bodyPr/>
                    <a:lstStyle/>
                    <a:p>
                      <a:r>
                        <a:rPr lang="en-US" dirty="0" smtClean="0"/>
                        <a:t>Top Secret {Iraq, Korea}</a:t>
                      </a:r>
                      <a:endParaRPr lang="en-US" dirty="0"/>
                    </a:p>
                  </a:txBody>
                  <a:tcPr marL="177483" marR="177483"/>
                </a:tc>
                <a:tc>
                  <a:txBody>
                    <a:bodyPr/>
                    <a:lstStyle/>
                    <a:p>
                      <a:r>
                        <a:rPr lang="en-US" dirty="0" smtClean="0"/>
                        <a:t>Secret {Iraq, Korea, Iran}</a:t>
                      </a:r>
                      <a:endParaRPr lang="en-US" dirty="0"/>
                    </a:p>
                  </a:txBody>
                  <a:tcPr marL="177483" marR="177483"/>
                </a:tc>
              </a:tr>
              <a:tr h="370840">
                <a:tc>
                  <a:txBody>
                    <a:bodyPr/>
                    <a:lstStyle/>
                    <a:p>
                      <a:r>
                        <a:rPr lang="en-US" dirty="0" smtClean="0"/>
                        <a:t>Kathy’s resulting capabilities</a:t>
                      </a:r>
                      <a:r>
                        <a:rPr lang="en-US" baseline="0" dirty="0" smtClean="0"/>
                        <a:t> (Bell </a:t>
                      </a:r>
                      <a:r>
                        <a:rPr lang="en-US" baseline="0" dirty="0" err="1" smtClean="0"/>
                        <a:t>LaPadula</a:t>
                      </a:r>
                      <a:r>
                        <a:rPr lang="en-US" baseline="0" dirty="0" smtClean="0"/>
                        <a:t>)</a:t>
                      </a:r>
                      <a:endParaRPr lang="en-US" dirty="0"/>
                    </a:p>
                  </a:txBody>
                  <a:tcPr marL="177483" marR="177483"/>
                </a:tc>
                <a:tc>
                  <a:txBody>
                    <a:bodyPr/>
                    <a:lstStyle/>
                    <a:p>
                      <a:pPr algn="ctr"/>
                      <a:r>
                        <a:rPr lang="en-US" dirty="0" smtClean="0"/>
                        <a:t>RO</a:t>
                      </a:r>
                      <a:endParaRPr lang="en-US" dirty="0"/>
                    </a:p>
                  </a:txBody>
                  <a:tcPr marL="177483" marR="177483"/>
                </a:tc>
                <a:tc>
                  <a:txBody>
                    <a:bodyPr/>
                    <a:lstStyle/>
                    <a:p>
                      <a:pPr algn="ctr"/>
                      <a:r>
                        <a:rPr lang="en-US" dirty="0" smtClean="0"/>
                        <a:t>RW</a:t>
                      </a:r>
                      <a:endParaRPr lang="en-US" dirty="0"/>
                    </a:p>
                  </a:txBody>
                  <a:tcPr marL="177483" marR="177483"/>
                </a:tc>
                <a:tc>
                  <a:txBody>
                    <a:bodyPr/>
                    <a:lstStyle/>
                    <a:p>
                      <a:pPr algn="ctr"/>
                      <a:r>
                        <a:rPr lang="en-US" dirty="0" smtClean="0"/>
                        <a:t>No</a:t>
                      </a:r>
                      <a:r>
                        <a:rPr lang="en-US" baseline="0" dirty="0" smtClean="0"/>
                        <a:t> access</a:t>
                      </a:r>
                      <a:endParaRPr lang="en-US" dirty="0"/>
                    </a:p>
                  </a:txBody>
                  <a:tcPr marL="177483" marR="177483"/>
                </a:tc>
              </a:tr>
            </a:tbl>
          </a:graphicData>
        </a:graphic>
      </p:graphicFrame>
      <p:sp>
        <p:nvSpPr>
          <p:cNvPr id="6" name="Slide Number Placeholder 5"/>
          <p:cNvSpPr>
            <a:spLocks noGrp="1"/>
          </p:cNvSpPr>
          <p:nvPr>
            <p:ph type="sldNum" sz="quarter" idx="12"/>
          </p:nvPr>
        </p:nvSpPr>
        <p:spPr/>
        <p:txBody>
          <a:bodyPr/>
          <a:lstStyle/>
          <a:p>
            <a:fld id="{F3BB694F-286E-4A65-92D2-B13F06A71EF5}"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Bounds of Access through the lattice model</a:t>
            </a:r>
            <a:endParaRPr lang="en-US" dirty="0"/>
          </a:p>
        </p:txBody>
      </p:sp>
      <p:graphicFrame>
        <p:nvGraphicFramePr>
          <p:cNvPr id="6" name="Content Placeholder 5"/>
          <p:cNvGraphicFramePr>
            <a:graphicFrameLocks noGrp="1"/>
          </p:cNvGraphicFramePr>
          <p:nvPr>
            <p:ph sz="half" idx="1"/>
          </p:nvPr>
        </p:nvGraphicFramePr>
        <p:xfrm>
          <a:off x="685800" y="1981200"/>
          <a:ext cx="4000500" cy="2199640"/>
        </p:xfrm>
        <a:graphic>
          <a:graphicData uri="http://schemas.openxmlformats.org/drawingml/2006/table">
            <a:tbl>
              <a:tblPr firstRow="1" bandRow="1">
                <a:tableStyleId>{2D5ABB26-0587-4C30-8999-92F81FD0307C}</a:tableStyleId>
              </a:tblPr>
              <a:tblGrid>
                <a:gridCol w="1333500"/>
                <a:gridCol w="1333500"/>
                <a:gridCol w="1333500"/>
              </a:tblGrid>
              <a:tr h="370840">
                <a:tc>
                  <a:txBody>
                    <a:bodyPr/>
                    <a:lstStyle/>
                    <a:p>
                      <a:pPr algn="r"/>
                      <a:r>
                        <a:rPr lang="en-US" dirty="0" smtClean="0"/>
                        <a:t>Least upper bound</a:t>
                      </a:r>
                      <a:endParaRPr lang="en-US" dirty="0"/>
                    </a:p>
                  </a:txBody>
                  <a:tcPr anchor="ctr"/>
                </a:tc>
                <a:tc>
                  <a:txBody>
                    <a:bodyPr/>
                    <a:lstStyle/>
                    <a:p>
                      <a:r>
                        <a:rPr lang="en-US" dirty="0" smtClean="0"/>
                        <a:t>_________</a:t>
                      </a:r>
                      <a:endParaRPr lang="en-US" dirty="0"/>
                    </a:p>
                  </a:txBody>
                  <a:tcPr anchor="ctr"/>
                </a:tc>
                <a:tc>
                  <a:txBody>
                    <a:bodyPr/>
                    <a:lstStyle/>
                    <a:p>
                      <a:r>
                        <a:rPr lang="en-US" dirty="0" smtClean="0"/>
                        <a:t>Read</a:t>
                      </a:r>
                      <a:endParaRPr lang="en-US" dirty="0"/>
                    </a:p>
                  </a:txBody>
                  <a:tcPr anchor="ctr"/>
                </a:tc>
              </a:tr>
              <a:tr h="370840">
                <a:tc>
                  <a:txBody>
                    <a:bodyPr/>
                    <a:lstStyle/>
                    <a:p>
                      <a:pPr algn="r"/>
                      <a:endParaRPr lang="en-US" dirty="0"/>
                    </a:p>
                  </a:txBody>
                  <a:tcPr anchor="ctr"/>
                </a:tc>
                <a:tc>
                  <a:txBody>
                    <a:bodyPr/>
                    <a:lstStyle/>
                    <a:p>
                      <a:pPr algn="ctr"/>
                      <a:r>
                        <a:rPr lang="en-US" b="1" dirty="0" smtClean="0"/>
                        <a:t>FILE B</a:t>
                      </a:r>
                      <a:endParaRPr lang="en-US" b="1" dirty="0"/>
                    </a:p>
                  </a:txBody>
                  <a:tcPr anchor="ctr">
                    <a:solidFill>
                      <a:srgbClr val="FFFF00"/>
                    </a:solidFill>
                  </a:tcPr>
                </a:tc>
                <a:tc>
                  <a:txBody>
                    <a:bodyPr/>
                    <a:lstStyle/>
                    <a:p>
                      <a:endParaRPr lang="en-US" dirty="0"/>
                    </a:p>
                  </a:txBody>
                  <a:tcPr anchor="ctr"/>
                </a:tc>
              </a:tr>
              <a:tr h="370840">
                <a:tc>
                  <a:txBody>
                    <a:bodyPr/>
                    <a:lstStyle/>
                    <a:p>
                      <a:pPr algn="r"/>
                      <a:r>
                        <a:rPr lang="en-US" dirty="0" smtClean="0"/>
                        <a:t>Greatest lower</a:t>
                      </a:r>
                      <a:r>
                        <a:rPr lang="en-US" baseline="0" dirty="0" smtClean="0"/>
                        <a:t> bound</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_________</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nchor="ctr"/>
                </a:tc>
                <a:tc>
                  <a:txBody>
                    <a:bodyPr/>
                    <a:lstStyle/>
                    <a:p>
                      <a:r>
                        <a:rPr lang="en-US" dirty="0" smtClean="0"/>
                        <a:t>No write</a:t>
                      </a:r>
                      <a:endParaRPr lang="en-US" dirty="0"/>
                    </a:p>
                  </a:txBody>
                  <a:tcPr anchor="ctr"/>
                </a:tc>
              </a:tr>
            </a:tbl>
          </a:graphicData>
        </a:graphic>
      </p:graphicFrame>
      <p:sp>
        <p:nvSpPr>
          <p:cNvPr id="5" name="Slide Number Placeholder 4"/>
          <p:cNvSpPr>
            <a:spLocks noGrp="1"/>
          </p:cNvSpPr>
          <p:nvPr>
            <p:ph type="sldNum" sz="quarter" idx="12"/>
          </p:nvPr>
        </p:nvSpPr>
        <p:spPr/>
        <p:txBody>
          <a:bodyPr/>
          <a:lstStyle/>
          <a:p>
            <a:fld id="{F3BB694F-286E-4A65-92D2-B13F06A71EF5}" type="slidenum">
              <a:rPr lang="en-US" smtClean="0"/>
              <a:pPr/>
              <a:t>33</a:t>
            </a:fld>
            <a:endParaRPr lang="en-US"/>
          </a:p>
        </p:txBody>
      </p:sp>
      <p:graphicFrame>
        <p:nvGraphicFramePr>
          <p:cNvPr id="7" name="Content Placeholder 5"/>
          <p:cNvGraphicFramePr>
            <a:graphicFrameLocks/>
          </p:cNvGraphicFramePr>
          <p:nvPr/>
        </p:nvGraphicFramePr>
        <p:xfrm>
          <a:off x="4857752" y="2143116"/>
          <a:ext cx="4000500" cy="2199640"/>
        </p:xfrm>
        <a:graphic>
          <a:graphicData uri="http://schemas.openxmlformats.org/drawingml/2006/table">
            <a:tbl>
              <a:tblPr firstRow="1" bandRow="1">
                <a:tableStyleId>{2D5ABB26-0587-4C30-8999-92F81FD0307C}</a:tableStyleId>
              </a:tblPr>
              <a:tblGrid>
                <a:gridCol w="1333500"/>
                <a:gridCol w="1333500"/>
                <a:gridCol w="1333500"/>
              </a:tblGrid>
              <a:tr h="370840">
                <a:tc>
                  <a:txBody>
                    <a:bodyPr/>
                    <a:lstStyle/>
                    <a:p>
                      <a:pPr algn="r"/>
                      <a:r>
                        <a:rPr lang="en-US" dirty="0" smtClean="0"/>
                        <a:t>Least upper bound</a:t>
                      </a:r>
                      <a:endParaRPr lang="en-US" dirty="0"/>
                    </a:p>
                  </a:txBody>
                  <a:tcPr anchor="ctr"/>
                </a:tc>
                <a:tc>
                  <a:txBody>
                    <a:bodyPr/>
                    <a:lstStyle/>
                    <a:p>
                      <a:r>
                        <a:rPr lang="en-US" dirty="0" smtClean="0"/>
                        <a:t>_________</a:t>
                      </a:r>
                      <a:endParaRPr lang="en-US" dirty="0"/>
                    </a:p>
                  </a:txBody>
                  <a:tcPr anchor="ctr"/>
                </a:tc>
                <a:tc>
                  <a:txBody>
                    <a:bodyPr/>
                    <a:lstStyle/>
                    <a:p>
                      <a:r>
                        <a:rPr lang="en-US" dirty="0" smtClean="0"/>
                        <a:t>Write</a:t>
                      </a:r>
                      <a:endParaRPr lang="en-US" dirty="0"/>
                    </a:p>
                  </a:txBody>
                  <a:tcPr anchor="ctr"/>
                </a:tc>
              </a:tr>
              <a:tr h="370840">
                <a:tc>
                  <a:txBody>
                    <a:bodyPr/>
                    <a:lstStyle/>
                    <a:p>
                      <a:pPr algn="r"/>
                      <a:endParaRPr lang="en-US" dirty="0"/>
                    </a:p>
                  </a:txBody>
                  <a:tcPr anchor="ctr"/>
                </a:tc>
                <a:tc>
                  <a:txBody>
                    <a:bodyPr/>
                    <a:lstStyle/>
                    <a:p>
                      <a:pPr algn="ctr"/>
                      <a:r>
                        <a:rPr lang="en-US" b="1" dirty="0" smtClean="0"/>
                        <a:t>FILE C</a:t>
                      </a:r>
                      <a:endParaRPr lang="en-US" b="1" dirty="0"/>
                    </a:p>
                  </a:txBody>
                  <a:tcPr anchor="ctr">
                    <a:solidFill>
                      <a:srgbClr val="FFFF00"/>
                    </a:solidFill>
                  </a:tcPr>
                </a:tc>
                <a:tc>
                  <a:txBody>
                    <a:bodyPr/>
                    <a:lstStyle/>
                    <a:p>
                      <a:endParaRPr lang="en-US" dirty="0"/>
                    </a:p>
                  </a:txBody>
                  <a:tcPr anchor="ctr"/>
                </a:tc>
              </a:tr>
              <a:tr h="370840">
                <a:tc>
                  <a:txBody>
                    <a:bodyPr/>
                    <a:lstStyle/>
                    <a:p>
                      <a:pPr algn="r"/>
                      <a:r>
                        <a:rPr lang="en-US" dirty="0" smtClean="0"/>
                        <a:t>Greatest lower</a:t>
                      </a:r>
                      <a:r>
                        <a:rPr lang="en-US" baseline="0" dirty="0" smtClean="0"/>
                        <a:t> bound</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_________</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nchor="ctr"/>
                </a:tc>
                <a:tc>
                  <a:txBody>
                    <a:bodyPr/>
                    <a:lstStyle/>
                    <a:p>
                      <a:r>
                        <a:rPr lang="en-US" dirty="0" smtClean="0"/>
                        <a:t>Read</a:t>
                      </a:r>
                      <a:endParaRPr lang="en-US" dirty="0"/>
                    </a:p>
                  </a:txBody>
                  <a:tcPr anchor="ct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ln/>
        </p:spPr>
        <p:txBody>
          <a:bodyPr/>
          <a:lstStyle/>
          <a:p>
            <a:r>
              <a:rPr lang="en-CA"/>
              <a:t>Research Models</a:t>
            </a:r>
          </a:p>
        </p:txBody>
      </p:sp>
      <p:sp>
        <p:nvSpPr>
          <p:cNvPr id="401411" name="Rectangle 3"/>
          <p:cNvSpPr>
            <a:spLocks noGrp="1" noChangeArrowheads="1"/>
          </p:cNvSpPr>
          <p:nvPr>
            <p:ph idx="1"/>
          </p:nvPr>
        </p:nvSpPr>
        <p:spPr/>
        <p:txBody>
          <a:bodyPr>
            <a:normAutofit lnSpcReduction="10000"/>
          </a:bodyPr>
          <a:lstStyle/>
          <a:p>
            <a:pPr>
              <a:lnSpc>
                <a:spcPct val="80000"/>
              </a:lnSpc>
              <a:buNone/>
            </a:pPr>
            <a:r>
              <a:rPr lang="en-CA" sz="2000" b="1" dirty="0"/>
              <a:t>Non-interference Models</a:t>
            </a:r>
          </a:p>
          <a:p>
            <a:pPr>
              <a:lnSpc>
                <a:spcPct val="80000"/>
              </a:lnSpc>
              <a:buFontTx/>
              <a:buChar char="•"/>
            </a:pPr>
            <a:r>
              <a:rPr lang="en-CA" sz="2000" dirty="0"/>
              <a:t>Higher privileged users cannot interfere with activities of users at a lower level of privilege</a:t>
            </a:r>
          </a:p>
          <a:p>
            <a:pPr>
              <a:lnSpc>
                <a:spcPct val="80000"/>
              </a:lnSpc>
              <a:buFontTx/>
              <a:buChar char="•"/>
            </a:pPr>
            <a:r>
              <a:rPr lang="en-US" sz="2000" dirty="0"/>
              <a:t>High level actions (inputs) cannot determine what low level users can see (outputs)</a:t>
            </a:r>
            <a:endParaRPr lang="en-CA" sz="2000" dirty="0"/>
          </a:p>
          <a:p>
            <a:pPr>
              <a:lnSpc>
                <a:spcPct val="80000"/>
              </a:lnSpc>
              <a:buFontTx/>
              <a:buChar char="•"/>
            </a:pPr>
            <a:r>
              <a:rPr lang="en-CA" sz="2000" dirty="0"/>
              <a:t>High-level actions cannot determine low-level outputs</a:t>
            </a:r>
          </a:p>
          <a:p>
            <a:pPr>
              <a:lnSpc>
                <a:spcPct val="80000"/>
              </a:lnSpc>
              <a:buFontTx/>
              <a:buChar char="•"/>
            </a:pPr>
            <a:r>
              <a:rPr lang="en-CA" sz="2000" dirty="0"/>
              <a:t>Minimizes leakages due to covert channels</a:t>
            </a:r>
          </a:p>
          <a:p>
            <a:pPr>
              <a:lnSpc>
                <a:spcPct val="80000"/>
              </a:lnSpc>
              <a:buNone/>
            </a:pPr>
            <a:r>
              <a:rPr lang="en-CA" sz="2000" b="1" dirty="0">
                <a:solidFill>
                  <a:srgbClr val="FF0000"/>
                </a:solidFill>
              </a:rPr>
              <a:t>Inference Attack:</a:t>
            </a:r>
            <a:r>
              <a:rPr lang="en-CA" sz="2000" dirty="0"/>
              <a:t>  when someone has access to information and can interfere (or guess) something he does not have clearance or authority to know.</a:t>
            </a:r>
          </a:p>
          <a:p>
            <a:pPr>
              <a:lnSpc>
                <a:spcPct val="80000"/>
              </a:lnSpc>
            </a:pPr>
            <a:endParaRPr lang="en-CA" sz="2000" dirty="0"/>
          </a:p>
          <a:p>
            <a:pPr>
              <a:lnSpc>
                <a:spcPct val="80000"/>
              </a:lnSpc>
              <a:buNone/>
            </a:pPr>
            <a:r>
              <a:rPr lang="en-CA" sz="2000" b="1" dirty="0"/>
              <a:t>Information Flow Models</a:t>
            </a:r>
          </a:p>
          <a:p>
            <a:pPr>
              <a:lnSpc>
                <a:spcPct val="80000"/>
              </a:lnSpc>
              <a:buFontTx/>
              <a:buChar char="•"/>
            </a:pPr>
            <a:r>
              <a:rPr lang="en-CA" sz="2000" dirty="0"/>
              <a:t>Objects are labelled with security classes in a lattice</a:t>
            </a:r>
          </a:p>
          <a:p>
            <a:pPr>
              <a:lnSpc>
                <a:spcPct val="80000"/>
              </a:lnSpc>
              <a:buFontTx/>
              <a:buChar char="•"/>
            </a:pPr>
            <a:r>
              <a:rPr lang="en-CA" sz="2000" dirty="0"/>
              <a:t>Information flows sideways from one data set to another, or upwards</a:t>
            </a:r>
          </a:p>
        </p:txBody>
      </p:sp>
      <p:sp>
        <p:nvSpPr>
          <p:cNvPr id="6" name="Slide Number Placeholder 4"/>
          <p:cNvSpPr>
            <a:spLocks noGrp="1"/>
          </p:cNvSpPr>
          <p:nvPr>
            <p:ph type="sldNum" sz="quarter" idx="12"/>
          </p:nvPr>
        </p:nvSpPr>
        <p:spPr>
          <a:prstGeom prst="rect">
            <a:avLst/>
          </a:prstGeom>
        </p:spPr>
        <p:txBody>
          <a:bodyPr/>
          <a:lstStyle/>
          <a:p>
            <a:fld id="{E20E1F1F-76D6-4E1B-B619-20E065856BA2}" type="slidenum">
              <a:rPr lang="en-US"/>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ln/>
        </p:spPr>
        <p:txBody>
          <a:bodyPr/>
          <a:lstStyle/>
          <a:p>
            <a:r>
              <a:rPr lang="en-CA"/>
              <a:t>Bell-La Padula Confidentiality Model</a:t>
            </a:r>
          </a:p>
        </p:txBody>
      </p:sp>
      <p:sp>
        <p:nvSpPr>
          <p:cNvPr id="369667" name="Rectangle 3"/>
          <p:cNvSpPr>
            <a:spLocks noGrp="1" noChangeArrowheads="1"/>
          </p:cNvSpPr>
          <p:nvPr>
            <p:ph sz="half" idx="1"/>
          </p:nvPr>
        </p:nvSpPr>
        <p:spPr/>
        <p:txBody>
          <a:bodyPr>
            <a:normAutofit lnSpcReduction="10000"/>
          </a:bodyPr>
          <a:lstStyle/>
          <a:p>
            <a:pPr>
              <a:lnSpc>
                <a:spcPct val="90000"/>
              </a:lnSpc>
            </a:pPr>
            <a:r>
              <a:rPr lang="en-CA" sz="1600" dirty="0"/>
              <a:t>BLP is defined in the Orange Book, or TCSEC.</a:t>
            </a:r>
          </a:p>
          <a:p>
            <a:pPr>
              <a:lnSpc>
                <a:spcPct val="90000"/>
              </a:lnSpc>
            </a:pPr>
            <a:r>
              <a:rPr lang="en-CA" sz="1600" dirty="0"/>
              <a:t>A state machine model, requires labels: objects (classified), subjects (clearance</a:t>
            </a:r>
            <a:r>
              <a:rPr lang="en-CA" sz="1600" dirty="0" smtClean="0"/>
              <a:t>)</a:t>
            </a:r>
            <a:endParaRPr lang="en-CA" sz="1600" dirty="0"/>
          </a:p>
          <a:p>
            <a:pPr>
              <a:lnSpc>
                <a:spcPct val="90000"/>
              </a:lnSpc>
              <a:buFontTx/>
              <a:buChar char="•"/>
            </a:pPr>
            <a:r>
              <a:rPr lang="en-CA" sz="1600" dirty="0"/>
              <a:t>The Simple Security Property (</a:t>
            </a:r>
            <a:r>
              <a:rPr lang="en-CA" sz="1600" dirty="0" err="1"/>
              <a:t>ss</a:t>
            </a:r>
            <a:r>
              <a:rPr lang="en-CA" sz="1600" dirty="0"/>
              <a:t> Property)</a:t>
            </a:r>
          </a:p>
          <a:p>
            <a:pPr lvl="1">
              <a:lnSpc>
                <a:spcPct val="90000"/>
              </a:lnSpc>
            </a:pPr>
            <a:r>
              <a:rPr lang="en-CA" sz="1400" dirty="0"/>
              <a:t>A subject at a lower sensitivity level is not permitted to read from an object at a higher sensitivity level (no read up). </a:t>
            </a:r>
          </a:p>
          <a:p>
            <a:pPr>
              <a:lnSpc>
                <a:spcPct val="90000"/>
              </a:lnSpc>
              <a:buFontTx/>
              <a:buChar char="•"/>
            </a:pPr>
            <a:r>
              <a:rPr lang="en-CA" sz="1600" dirty="0"/>
              <a:t>The * (star) Security Property</a:t>
            </a:r>
          </a:p>
          <a:p>
            <a:pPr lvl="1">
              <a:lnSpc>
                <a:spcPct val="90000"/>
              </a:lnSpc>
            </a:pPr>
            <a:r>
              <a:rPr lang="en-CA" sz="1400" dirty="0"/>
              <a:t>Writing of information by a subject at a higher level of sensitivity to an object at a lower level of sensitivity is not permitted (no write-down). </a:t>
            </a:r>
          </a:p>
          <a:p>
            <a:pPr>
              <a:lnSpc>
                <a:spcPct val="90000"/>
              </a:lnSpc>
              <a:buFontTx/>
              <a:buChar char="•"/>
            </a:pPr>
            <a:r>
              <a:rPr lang="en-CA" sz="1600" dirty="0"/>
              <a:t>The Discretionary Security Property</a:t>
            </a:r>
          </a:p>
          <a:p>
            <a:pPr lvl="1">
              <a:lnSpc>
                <a:spcPct val="90000"/>
              </a:lnSpc>
            </a:pPr>
            <a:r>
              <a:rPr lang="en-CA" sz="1400" dirty="0"/>
              <a:t>Uses an access matrix to specify discretionary access control. </a:t>
            </a:r>
          </a:p>
        </p:txBody>
      </p:sp>
      <p:sp>
        <p:nvSpPr>
          <p:cNvPr id="18" name="Slide Number Placeholder 4"/>
          <p:cNvSpPr>
            <a:spLocks noGrp="1"/>
          </p:cNvSpPr>
          <p:nvPr>
            <p:ph type="sldNum" sz="quarter" idx="12"/>
          </p:nvPr>
        </p:nvSpPr>
        <p:spPr>
          <a:prstGeom prst="rect">
            <a:avLst/>
          </a:prstGeom>
        </p:spPr>
        <p:txBody>
          <a:bodyPr/>
          <a:lstStyle/>
          <a:p>
            <a:fld id="{BDD3EDE4-DC54-4598-9682-96DE1983C87F}" type="slidenum">
              <a:rPr lang="en-US"/>
              <a:pPr/>
              <a:t>35</a:t>
            </a:fld>
            <a:endParaRPr lang="en-US"/>
          </a:p>
        </p:txBody>
      </p:sp>
      <p:sp>
        <p:nvSpPr>
          <p:cNvPr id="369668" name="Rectangle 4"/>
          <p:cNvSpPr>
            <a:spLocks noChangeArrowheads="1"/>
          </p:cNvSpPr>
          <p:nvPr/>
        </p:nvSpPr>
        <p:spPr bwMode="auto">
          <a:xfrm>
            <a:off x="5500694" y="2143116"/>
            <a:ext cx="2860675" cy="409575"/>
          </a:xfrm>
          <a:prstGeom prst="rect">
            <a:avLst/>
          </a:prstGeom>
          <a:solidFill>
            <a:srgbClr val="2D686D">
              <a:alpha val="75000"/>
            </a:srgbClr>
          </a:solidFill>
          <a:ln w="12700" algn="ctr">
            <a:solidFill>
              <a:schemeClr val="tx1"/>
            </a:solidFill>
            <a:miter lim="800000"/>
            <a:headEnd/>
            <a:tailEnd/>
          </a:ln>
          <a:effectLst/>
        </p:spPr>
        <p:txBody>
          <a:bodyPr anchor="ctr"/>
          <a:lstStyle/>
          <a:p>
            <a:pPr marL="342900" indent="-342900" defTabSz="914400"/>
            <a:r>
              <a:rPr lang="en-CA" sz="1800"/>
              <a:t>High Sensitivity Data</a:t>
            </a:r>
          </a:p>
        </p:txBody>
      </p:sp>
      <p:sp>
        <p:nvSpPr>
          <p:cNvPr id="369669" name="Rectangle 5"/>
          <p:cNvSpPr>
            <a:spLocks noChangeArrowheads="1"/>
          </p:cNvSpPr>
          <p:nvPr/>
        </p:nvSpPr>
        <p:spPr bwMode="auto">
          <a:xfrm>
            <a:off x="5500694" y="3100378"/>
            <a:ext cx="2860675" cy="409575"/>
          </a:xfrm>
          <a:prstGeom prst="rect">
            <a:avLst/>
          </a:prstGeom>
          <a:solidFill>
            <a:srgbClr val="46A1A8">
              <a:alpha val="75000"/>
            </a:srgbClr>
          </a:solidFill>
          <a:ln w="12700" algn="ctr">
            <a:solidFill>
              <a:schemeClr val="tx1"/>
            </a:solidFill>
            <a:miter lim="800000"/>
            <a:headEnd/>
            <a:tailEnd/>
          </a:ln>
          <a:effectLst/>
        </p:spPr>
        <p:txBody>
          <a:bodyPr anchor="ctr"/>
          <a:lstStyle/>
          <a:p>
            <a:pPr marL="342900" indent="-342900" defTabSz="914400"/>
            <a:r>
              <a:rPr lang="en-CA" sz="1800"/>
              <a:t>Medium Sensitivity Data</a:t>
            </a:r>
          </a:p>
        </p:txBody>
      </p:sp>
      <p:sp>
        <p:nvSpPr>
          <p:cNvPr id="369670" name="Rectangle 6"/>
          <p:cNvSpPr>
            <a:spLocks noChangeArrowheads="1"/>
          </p:cNvSpPr>
          <p:nvPr/>
        </p:nvSpPr>
        <p:spPr bwMode="auto">
          <a:xfrm>
            <a:off x="5500694" y="3892541"/>
            <a:ext cx="2860675" cy="409575"/>
          </a:xfrm>
          <a:prstGeom prst="rect">
            <a:avLst/>
          </a:prstGeom>
          <a:solidFill>
            <a:schemeClr val="accent1"/>
          </a:solidFill>
          <a:ln w="12700" algn="ctr">
            <a:solidFill>
              <a:schemeClr val="tx1"/>
            </a:solidFill>
            <a:miter lim="800000"/>
            <a:headEnd/>
            <a:tailEnd/>
          </a:ln>
          <a:effectLst/>
        </p:spPr>
        <p:txBody>
          <a:bodyPr anchor="ctr"/>
          <a:lstStyle/>
          <a:p>
            <a:pPr marL="342900" indent="-342900" defTabSz="914400"/>
            <a:r>
              <a:rPr lang="en-CA" sz="1800"/>
              <a:t>Low Sensitivity Data</a:t>
            </a:r>
          </a:p>
        </p:txBody>
      </p:sp>
      <p:sp>
        <p:nvSpPr>
          <p:cNvPr id="369671" name="AutoShape 7"/>
          <p:cNvSpPr>
            <a:spLocks noChangeArrowheads="1"/>
          </p:cNvSpPr>
          <p:nvPr/>
        </p:nvSpPr>
        <p:spPr bwMode="auto">
          <a:xfrm>
            <a:off x="6040444" y="2565391"/>
            <a:ext cx="215900" cy="512762"/>
          </a:xfrm>
          <a:prstGeom prst="upArrow">
            <a:avLst>
              <a:gd name="adj1" fmla="val 50000"/>
              <a:gd name="adj2" fmla="val 59375"/>
            </a:avLst>
          </a:prstGeom>
          <a:solidFill>
            <a:srgbClr val="FF0000"/>
          </a:solidFill>
          <a:ln w="9525" algn="ctr">
            <a:solidFill>
              <a:schemeClr val="tx1"/>
            </a:solidFill>
            <a:miter lim="800000"/>
            <a:headEnd/>
            <a:tailEnd/>
          </a:ln>
          <a:effectLst/>
        </p:spPr>
        <p:txBody>
          <a:bodyPr anchor="ctr">
            <a:spAutoFit/>
          </a:bodyPr>
          <a:lstStyle/>
          <a:p>
            <a:endParaRPr lang="en-US"/>
          </a:p>
        </p:txBody>
      </p:sp>
      <p:sp>
        <p:nvSpPr>
          <p:cNvPr id="369672" name="AutoShape 8"/>
          <p:cNvSpPr>
            <a:spLocks noChangeArrowheads="1"/>
          </p:cNvSpPr>
          <p:nvPr/>
        </p:nvSpPr>
        <p:spPr bwMode="auto">
          <a:xfrm rot="10800000">
            <a:off x="6581781" y="3509953"/>
            <a:ext cx="215900" cy="360363"/>
          </a:xfrm>
          <a:prstGeom prst="upArrow">
            <a:avLst>
              <a:gd name="adj1" fmla="val 50000"/>
              <a:gd name="adj2" fmla="val 41728"/>
            </a:avLst>
          </a:prstGeom>
          <a:solidFill>
            <a:srgbClr val="FF0000"/>
          </a:solidFill>
          <a:ln w="9525" algn="ctr">
            <a:solidFill>
              <a:schemeClr val="tx1"/>
            </a:solidFill>
            <a:miter lim="800000"/>
            <a:headEnd/>
            <a:tailEnd/>
          </a:ln>
          <a:effectLst/>
        </p:spPr>
        <p:txBody>
          <a:bodyPr wrap="none" anchor="ctr">
            <a:spAutoFit/>
          </a:bodyPr>
          <a:lstStyle/>
          <a:p>
            <a:endParaRPr lang="en-US"/>
          </a:p>
        </p:txBody>
      </p:sp>
      <p:pic>
        <p:nvPicPr>
          <p:cNvPr id="369675" name="Picture 11" descr="MCj02381890000[1]"/>
          <p:cNvPicPr>
            <a:picLocks noChangeAspect="1" noChangeArrowheads="1"/>
          </p:cNvPicPr>
          <p:nvPr/>
        </p:nvPicPr>
        <p:blipFill>
          <a:blip r:embed="rId3" cstate="print"/>
          <a:srcRect/>
          <a:stretch>
            <a:fillRect/>
          </a:stretch>
        </p:blipFill>
        <p:spPr bwMode="auto">
          <a:xfrm>
            <a:off x="5464181" y="2565391"/>
            <a:ext cx="579438" cy="366712"/>
          </a:xfrm>
          <a:prstGeom prst="rect">
            <a:avLst/>
          </a:prstGeom>
          <a:noFill/>
        </p:spPr>
      </p:pic>
      <p:pic>
        <p:nvPicPr>
          <p:cNvPr id="369676" name="Picture 12" descr="MCj04134600000[1]"/>
          <p:cNvPicPr>
            <a:picLocks noChangeAspect="1" noChangeArrowheads="1"/>
          </p:cNvPicPr>
          <p:nvPr/>
        </p:nvPicPr>
        <p:blipFill>
          <a:blip r:embed="rId4" cstate="print"/>
          <a:srcRect/>
          <a:stretch>
            <a:fillRect/>
          </a:stretch>
        </p:blipFill>
        <p:spPr bwMode="auto">
          <a:xfrm>
            <a:off x="6145219" y="3436928"/>
            <a:ext cx="430212" cy="457200"/>
          </a:xfrm>
          <a:prstGeom prst="rect">
            <a:avLst/>
          </a:prstGeom>
          <a:noFill/>
        </p:spPr>
      </p:pic>
      <p:sp>
        <p:nvSpPr>
          <p:cNvPr id="369677" name="Text Box 13"/>
          <p:cNvSpPr txBox="1">
            <a:spLocks noChangeArrowheads="1"/>
          </p:cNvSpPr>
          <p:nvPr/>
        </p:nvSpPr>
        <p:spPr bwMode="auto">
          <a:xfrm>
            <a:off x="6329369" y="2574916"/>
            <a:ext cx="2195512" cy="517525"/>
          </a:xfrm>
          <a:prstGeom prst="rect">
            <a:avLst/>
          </a:prstGeom>
          <a:noFill/>
          <a:ln w="25400" algn="ctr">
            <a:noFill/>
            <a:miter lim="800000"/>
            <a:headEnd/>
            <a:tailEnd/>
          </a:ln>
          <a:effectLst/>
        </p:spPr>
        <p:txBody>
          <a:bodyPr>
            <a:spAutoFit/>
          </a:bodyPr>
          <a:lstStyle/>
          <a:p>
            <a:pPr marL="342900" indent="-342900" algn="l" defTabSz="914400">
              <a:spcBef>
                <a:spcPct val="50000"/>
              </a:spcBef>
            </a:pPr>
            <a:r>
              <a:rPr lang="en-CA" sz="1400"/>
              <a:t>No read up</a:t>
            </a:r>
            <a:br>
              <a:rPr lang="en-CA" sz="1400"/>
            </a:br>
            <a:r>
              <a:rPr lang="en-CA" sz="1400"/>
              <a:t> - SS Property</a:t>
            </a:r>
          </a:p>
        </p:txBody>
      </p:sp>
      <p:sp>
        <p:nvSpPr>
          <p:cNvPr id="369678" name="Text Box 14"/>
          <p:cNvSpPr txBox="1">
            <a:spLocks noChangeArrowheads="1"/>
          </p:cNvSpPr>
          <p:nvPr/>
        </p:nvSpPr>
        <p:spPr bwMode="auto">
          <a:xfrm>
            <a:off x="6797681" y="3509953"/>
            <a:ext cx="1800225" cy="336550"/>
          </a:xfrm>
          <a:prstGeom prst="rect">
            <a:avLst/>
          </a:prstGeom>
          <a:noFill/>
          <a:ln w="25400" algn="ctr">
            <a:noFill/>
            <a:miter lim="800000"/>
            <a:headEnd/>
            <a:tailEnd/>
          </a:ln>
          <a:effectLst/>
        </p:spPr>
        <p:txBody>
          <a:bodyPr>
            <a:spAutoFit/>
          </a:bodyPr>
          <a:lstStyle/>
          <a:p>
            <a:pPr marL="342900" indent="-342900" algn="l" defTabSz="914400">
              <a:spcBef>
                <a:spcPct val="50000"/>
              </a:spcBef>
            </a:pPr>
            <a:r>
              <a:rPr lang="en-CA" sz="1400"/>
              <a:t>No write down - </a:t>
            </a:r>
            <a:r>
              <a:rPr lang="en-CA" sz="1600" b="1"/>
              <a:t>*</a:t>
            </a:r>
          </a:p>
        </p:txBody>
      </p:sp>
      <p:pic>
        <p:nvPicPr>
          <p:cNvPr id="369682" name="Picture 18"/>
          <p:cNvPicPr>
            <a:picLocks noChangeAspect="1" noChangeArrowheads="1"/>
          </p:cNvPicPr>
          <p:nvPr/>
        </p:nvPicPr>
        <p:blipFill>
          <a:blip r:embed="rId5" cstate="print"/>
          <a:srcRect/>
          <a:stretch>
            <a:fillRect/>
          </a:stretch>
        </p:blipFill>
        <p:spPr bwMode="auto">
          <a:xfrm>
            <a:off x="6115081" y="5075246"/>
            <a:ext cx="2886075" cy="1743075"/>
          </a:xfrm>
          <a:prstGeom prst="rect">
            <a:avLst/>
          </a:prstGeom>
          <a:noFill/>
        </p:spPr>
      </p:pic>
      <p:sp>
        <p:nvSpPr>
          <p:cNvPr id="369683" name="Text Box 19"/>
          <p:cNvSpPr txBox="1">
            <a:spLocks noChangeArrowheads="1"/>
          </p:cNvSpPr>
          <p:nvPr/>
        </p:nvSpPr>
        <p:spPr bwMode="auto">
          <a:xfrm>
            <a:off x="6121431" y="4714884"/>
            <a:ext cx="2879725"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Loss of Confidentiality</a:t>
            </a:r>
          </a:p>
        </p:txBody>
      </p:sp>
      <p:sp>
        <p:nvSpPr>
          <p:cNvPr id="369687" name="Text Box 23"/>
          <p:cNvSpPr txBox="1">
            <a:spLocks noChangeArrowheads="1"/>
          </p:cNvSpPr>
          <p:nvPr/>
        </p:nvSpPr>
        <p:spPr bwMode="auto">
          <a:xfrm>
            <a:off x="6192868" y="6299209"/>
            <a:ext cx="863600" cy="366712"/>
          </a:xfrm>
          <a:prstGeom prst="rect">
            <a:avLst/>
          </a:prstGeom>
          <a:solidFill>
            <a:schemeClr val="accent1"/>
          </a:solidFill>
          <a:ln w="25400" algn="ctr">
            <a:noFill/>
            <a:miter lim="800000"/>
            <a:headEnd/>
            <a:tailEnd/>
          </a:ln>
          <a:effectLst/>
        </p:spPr>
        <p:txBody>
          <a:bodyPr>
            <a:spAutoFit/>
          </a:bodyPr>
          <a:lstStyle/>
          <a:p>
            <a:pPr marL="342900" indent="-342900" algn="r" defTabSz="914400">
              <a:spcBef>
                <a:spcPct val="50000"/>
              </a:spcBef>
            </a:pPr>
            <a:r>
              <a:rPr lang="en-CA" sz="1800"/>
              <a:t>Low</a:t>
            </a:r>
          </a:p>
        </p:txBody>
      </p:sp>
      <p:sp>
        <p:nvSpPr>
          <p:cNvPr id="20" name="AutoShape 20"/>
          <p:cNvSpPr>
            <a:spLocks/>
          </p:cNvSpPr>
          <p:nvPr/>
        </p:nvSpPr>
        <p:spPr bwMode="auto">
          <a:xfrm>
            <a:off x="4214810" y="5786454"/>
            <a:ext cx="1443035" cy="684803"/>
          </a:xfrm>
          <a:prstGeom prst="borderCallout1">
            <a:avLst>
              <a:gd name="adj1" fmla="val 8532"/>
              <a:gd name="adj2" fmla="val 104407"/>
              <a:gd name="adj3" fmla="val 2486"/>
              <a:gd name="adj4" fmla="val 172542"/>
            </a:avLst>
          </a:prstGeom>
          <a:solidFill>
            <a:srgbClr val="FFFF99"/>
          </a:solidFill>
          <a:ln w="25400" algn="ctr">
            <a:solidFill>
              <a:schemeClr val="tx1"/>
            </a:solidFill>
            <a:miter lim="800000"/>
            <a:headEnd/>
            <a:tailEnd/>
          </a:ln>
          <a:effectLst/>
        </p:spPr>
        <p:txBody>
          <a:bodyPr wrap="square">
            <a:spAutoFit/>
          </a:bodyPr>
          <a:lstStyle/>
          <a:p>
            <a:pPr>
              <a:spcBef>
                <a:spcPct val="50000"/>
              </a:spcBef>
            </a:pPr>
            <a:r>
              <a:rPr lang="en-CA" sz="1100" dirty="0" smtClean="0"/>
              <a:t>Data Leakage</a:t>
            </a:r>
          </a:p>
          <a:p>
            <a:pPr>
              <a:spcBef>
                <a:spcPct val="50000"/>
              </a:spcBef>
            </a:pPr>
            <a:r>
              <a:rPr lang="en-CA" sz="1100" dirty="0" smtClean="0"/>
              <a:t>Confidential data leaking out</a:t>
            </a:r>
            <a:endParaRPr lang="en-CA" sz="11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ln/>
        </p:spPr>
        <p:txBody>
          <a:bodyPr/>
          <a:lstStyle/>
          <a:p>
            <a:r>
              <a:rPr lang="en-CA"/>
              <a:t>Bell-La Padula Confidentiality Model</a:t>
            </a:r>
          </a:p>
        </p:txBody>
      </p:sp>
      <p:graphicFrame>
        <p:nvGraphicFramePr>
          <p:cNvPr id="19" name="Table 18"/>
          <p:cNvGraphicFramePr>
            <a:graphicFrameLocks noGrp="1"/>
          </p:cNvGraphicFramePr>
          <p:nvPr/>
        </p:nvGraphicFramePr>
        <p:xfrm>
          <a:off x="714348" y="1922534"/>
          <a:ext cx="6054369" cy="4334640"/>
        </p:xfrm>
        <a:graphic>
          <a:graphicData uri="http://schemas.openxmlformats.org/drawingml/2006/table">
            <a:tbl>
              <a:tblPr bandRow="1">
                <a:tableStyleId>{E8B1032C-EA38-4F05-BA0D-38AFFFC7BED3}</a:tableStyleId>
              </a:tblPr>
              <a:tblGrid>
                <a:gridCol w="2018123"/>
                <a:gridCol w="2018123"/>
                <a:gridCol w="2018123"/>
              </a:tblGrid>
              <a:tr h="1008000">
                <a:tc>
                  <a:txBody>
                    <a:bodyPr/>
                    <a:lstStyle/>
                    <a:p>
                      <a:pPr algn="r"/>
                      <a:r>
                        <a:rPr lang="en-US" sz="1600" dirty="0" smtClean="0"/>
                        <a:t>Top Secret</a:t>
                      </a:r>
                      <a:endParaRPr lang="en-US" sz="1600" dirty="0"/>
                    </a:p>
                  </a:txBody>
                  <a:tcPr anchor="ctr"/>
                </a:tc>
                <a:tc>
                  <a:txBody>
                    <a:bodyPr/>
                    <a:lstStyle/>
                    <a:p>
                      <a:pPr algn="ctr"/>
                      <a:r>
                        <a:rPr lang="en-US" sz="1200" i="1" dirty="0" smtClean="0"/>
                        <a:t>File with</a:t>
                      </a:r>
                      <a:r>
                        <a:rPr lang="en-US" sz="1200" i="1" baseline="0" dirty="0" smtClean="0"/>
                        <a:t> strategic plans and </a:t>
                      </a:r>
                      <a:r>
                        <a:rPr lang="en-US" sz="1200" i="1" baseline="0" dirty="0" err="1" smtClean="0"/>
                        <a:t>manouevers</a:t>
                      </a:r>
                      <a:endParaRPr lang="en-US" sz="1200" i="1" dirty="0"/>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r h="100800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Secret</a:t>
                      </a:r>
                    </a:p>
                  </a:txBody>
                  <a:tcPr anchor="ctr"/>
                </a:tc>
                <a:tc>
                  <a:txBody>
                    <a:bodyPr/>
                    <a:lstStyle/>
                    <a:p>
                      <a:pPr algn="ctr"/>
                      <a:r>
                        <a:rPr lang="en-US" sz="1600" b="1" dirty="0" smtClean="0">
                          <a:solidFill>
                            <a:srgbClr val="FF0000"/>
                          </a:solidFill>
                          <a:effectLst>
                            <a:outerShdw blurRad="38100" dist="38100" dir="2700000" algn="tl">
                              <a:srgbClr val="000000">
                                <a:alpha val="43137"/>
                              </a:srgbClr>
                            </a:outerShdw>
                          </a:effectLst>
                        </a:rPr>
                        <a:t>Subject</a:t>
                      </a:r>
                    </a:p>
                    <a:p>
                      <a:pPr algn="ctr"/>
                      <a:r>
                        <a:rPr lang="en-US" sz="1200" i="1" dirty="0" smtClean="0">
                          <a:solidFill>
                            <a:schemeClr val="tx2"/>
                          </a:solidFill>
                        </a:rPr>
                        <a:t>File with troop</a:t>
                      </a:r>
                      <a:r>
                        <a:rPr lang="en-US" sz="1200" i="1" baseline="0" dirty="0" smtClean="0">
                          <a:solidFill>
                            <a:schemeClr val="tx2"/>
                          </a:solidFill>
                        </a:rPr>
                        <a:t> current locations</a:t>
                      </a:r>
                      <a:endParaRPr lang="en-US" sz="1600" i="1" dirty="0" smtClean="0">
                        <a:solidFill>
                          <a:schemeClr val="tx2"/>
                        </a:solidFill>
                      </a:endParaRPr>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a:t>
                      </a:r>
                      <a:r>
                        <a:rPr lang="en-US" sz="1600" baseline="0" dirty="0" smtClean="0"/>
                        <a:t> Read up, SS Property</a:t>
                      </a:r>
                      <a:endParaRPr lang="en-US" sz="16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 Write down, * Security</a:t>
                      </a:r>
                      <a:r>
                        <a:rPr lang="en-US" sz="1600" baseline="0" dirty="0" smtClean="0"/>
                        <a:t> Property</a:t>
                      </a:r>
                      <a:endParaRPr lang="en-US" sz="1600" dirty="0" smtClean="0"/>
                    </a:p>
                  </a:txBody>
                  <a:tcPr anchor="ctr">
                    <a:lnL w="12700" cap="flat" cmpd="sng" algn="ctr">
                      <a:solidFill>
                        <a:schemeClr val="tx1"/>
                      </a:solidFill>
                      <a:prstDash val="solid"/>
                      <a:round/>
                      <a:headEnd type="none" w="med" len="med"/>
                      <a:tailEnd type="none" w="med" len="med"/>
                    </a:lnL>
                  </a:tcPr>
                </a:tc>
              </a:tr>
              <a:tr h="1008000">
                <a:tc>
                  <a:txBody>
                    <a:bodyPr/>
                    <a:lstStyle/>
                    <a:p>
                      <a:pPr algn="r"/>
                      <a:r>
                        <a:rPr lang="en-US" sz="1600" dirty="0" smtClean="0"/>
                        <a:t>Confidential</a:t>
                      </a:r>
                      <a:endParaRPr 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i="1" dirty="0" smtClean="0"/>
                        <a:t>File with</a:t>
                      </a:r>
                      <a:r>
                        <a:rPr lang="en-US" sz="1200" i="1" baseline="0" dirty="0" smtClean="0"/>
                        <a:t> names and home addresses of personnel</a:t>
                      </a:r>
                      <a:endParaRPr 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r h="1008000">
                <a:tc>
                  <a:txBody>
                    <a:bodyPr/>
                    <a:lstStyle/>
                    <a:p>
                      <a:pPr algn="r"/>
                      <a:r>
                        <a:rPr lang="en-US" sz="1600" dirty="0" smtClean="0"/>
                        <a:t>Public</a:t>
                      </a:r>
                      <a:endParaRPr 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Public news stories on the internet</a:t>
                      </a:r>
                      <a:endParaRPr lang="en-US" sz="1200" i="1" kern="1200" dirty="0">
                        <a:solidFill>
                          <a:schemeClr val="tx1"/>
                        </a:solidFill>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bl>
          </a:graphicData>
        </a:graphic>
      </p:graphicFrame>
      <p:cxnSp>
        <p:nvCxnSpPr>
          <p:cNvPr id="9" name="Straight Arrow Connector 8"/>
          <p:cNvCxnSpPr/>
          <p:nvPr/>
        </p:nvCxnSpPr>
        <p:spPr bwMode="auto">
          <a:xfrm rot="5400000" flipH="1" flipV="1">
            <a:off x="5358612" y="2642388"/>
            <a:ext cx="57150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rot="5400000">
            <a:off x="5394331" y="4607727"/>
            <a:ext cx="499272"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Line Callout 1 16"/>
          <p:cNvSpPr/>
          <p:nvPr/>
        </p:nvSpPr>
        <p:spPr bwMode="auto">
          <a:xfrm>
            <a:off x="7358082" y="2214554"/>
            <a:ext cx="857256" cy="571504"/>
          </a:xfrm>
          <a:prstGeom prst="borderCallout1">
            <a:avLst>
              <a:gd name="adj1" fmla="val 18750"/>
              <a:gd name="adj2" fmla="val -8333"/>
              <a:gd name="adj3" fmla="val 129167"/>
              <a:gd name="adj4" fmla="val -69444"/>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0000" lnSpcReduction="20000"/>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Upper Bound</a:t>
            </a:r>
          </a:p>
        </p:txBody>
      </p:sp>
      <p:sp>
        <p:nvSpPr>
          <p:cNvPr id="18" name="Line Callout 1 17"/>
          <p:cNvSpPr/>
          <p:nvPr/>
        </p:nvSpPr>
        <p:spPr bwMode="auto">
          <a:xfrm>
            <a:off x="7429520" y="4357694"/>
            <a:ext cx="857256" cy="571504"/>
          </a:xfrm>
          <a:prstGeom prst="borderCallout1">
            <a:avLst>
              <a:gd name="adj1" fmla="val 18750"/>
              <a:gd name="adj2" fmla="val -8333"/>
              <a:gd name="adj3" fmla="val -15832"/>
              <a:gd name="adj4" fmla="val -7611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0000" lnSpcReduction="20000"/>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Lower Bound</a:t>
            </a:r>
          </a:p>
        </p:txBody>
      </p:sp>
      <p:sp>
        <p:nvSpPr>
          <p:cNvPr id="20" name="Slide Number Placeholder 19"/>
          <p:cNvSpPr>
            <a:spLocks noGrp="1"/>
          </p:cNvSpPr>
          <p:nvPr>
            <p:ph type="sldNum" sz="quarter" idx="12"/>
          </p:nvPr>
        </p:nvSpPr>
        <p:spPr/>
        <p:txBody>
          <a:bodyPr/>
          <a:lstStyle/>
          <a:p>
            <a:fld id="{107B1B84-1149-468F-8E3D-074FDC78B83C}"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ln/>
        </p:spPr>
        <p:txBody>
          <a:bodyPr/>
          <a:lstStyle/>
          <a:p>
            <a:r>
              <a:rPr lang="en-CA" dirty="0"/>
              <a:t>Bell-La </a:t>
            </a:r>
            <a:r>
              <a:rPr lang="en-CA" dirty="0" err="1"/>
              <a:t>Padula</a:t>
            </a:r>
            <a:r>
              <a:rPr lang="en-CA" dirty="0"/>
              <a:t> Confidentiality </a:t>
            </a:r>
            <a:r>
              <a:rPr lang="en-CA" dirty="0" smtClean="0"/>
              <a:t>Model - Criticisms </a:t>
            </a:r>
            <a:endParaRPr lang="en-CA" dirty="0"/>
          </a:p>
        </p:txBody>
      </p:sp>
      <p:sp>
        <p:nvSpPr>
          <p:cNvPr id="391171" name="Rectangle 3"/>
          <p:cNvSpPr>
            <a:spLocks noGrp="1" noChangeArrowheads="1"/>
          </p:cNvSpPr>
          <p:nvPr>
            <p:ph idx="1"/>
          </p:nvPr>
        </p:nvSpPr>
        <p:spPr/>
        <p:txBody>
          <a:bodyPr/>
          <a:lstStyle/>
          <a:p>
            <a:pPr>
              <a:buFontTx/>
              <a:buChar char="•"/>
            </a:pPr>
            <a:r>
              <a:rPr lang="en-CA"/>
              <a:t>Does not address covert channels</a:t>
            </a:r>
          </a:p>
          <a:p>
            <a:pPr>
              <a:buFontTx/>
              <a:buChar char="•"/>
            </a:pPr>
            <a:r>
              <a:rPr lang="en-CA"/>
              <a:t>Does not deal with modern file sharing systems</a:t>
            </a:r>
          </a:p>
          <a:p>
            <a:pPr>
              <a:buFontTx/>
              <a:buChar char="•"/>
            </a:pPr>
            <a:r>
              <a:rPr lang="en-CA"/>
              <a:t>Does not define security state transition</a:t>
            </a:r>
          </a:p>
          <a:p>
            <a:pPr>
              <a:buFontTx/>
              <a:buChar char="•"/>
            </a:pPr>
            <a:r>
              <a:rPr lang="en-CA"/>
              <a:t>Based on multi-level security policy, but does not address other types of security policies</a:t>
            </a:r>
          </a:p>
        </p:txBody>
      </p:sp>
      <p:sp>
        <p:nvSpPr>
          <p:cNvPr id="5" name="Slide Number Placeholder 4"/>
          <p:cNvSpPr>
            <a:spLocks noGrp="1"/>
          </p:cNvSpPr>
          <p:nvPr>
            <p:ph type="sldNum" sz="quarter" idx="12"/>
          </p:nvPr>
        </p:nvSpPr>
        <p:spPr>
          <a:prstGeom prst="rect">
            <a:avLst/>
          </a:prstGeom>
        </p:spPr>
        <p:txBody>
          <a:bodyPr/>
          <a:lstStyle/>
          <a:p>
            <a:fld id="{38B8E754-9F3F-45CC-931D-4B67E477DDF7}" type="slidenum">
              <a:rPr lang="en-US"/>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ln/>
        </p:spPr>
        <p:txBody>
          <a:bodyPr/>
          <a:lstStyle/>
          <a:p>
            <a:r>
              <a:rPr lang="en-CA"/>
              <a:t>Biba Integrity Model</a:t>
            </a:r>
          </a:p>
        </p:txBody>
      </p:sp>
      <p:sp>
        <p:nvSpPr>
          <p:cNvPr id="370691" name="Rectangle 3"/>
          <p:cNvSpPr>
            <a:spLocks noGrp="1" noChangeArrowheads="1"/>
          </p:cNvSpPr>
          <p:nvPr>
            <p:ph sz="half" idx="1"/>
          </p:nvPr>
        </p:nvSpPr>
        <p:spPr/>
        <p:txBody>
          <a:bodyPr>
            <a:normAutofit lnSpcReduction="10000"/>
          </a:bodyPr>
          <a:lstStyle/>
          <a:p>
            <a:pPr>
              <a:lnSpc>
                <a:spcPct val="90000"/>
              </a:lnSpc>
              <a:buFontTx/>
              <a:buChar char="•"/>
            </a:pPr>
            <a:r>
              <a:rPr lang="en-CA" sz="2000"/>
              <a:t>The Simple Integrity Axiom. </a:t>
            </a:r>
          </a:p>
          <a:p>
            <a:pPr lvl="1">
              <a:lnSpc>
                <a:spcPct val="90000"/>
              </a:lnSpc>
            </a:pPr>
            <a:r>
              <a:rPr lang="en-CA" sz="1800"/>
              <a:t>A subject at one level of integrity is not permitted to observe (read) an object of a lower integrity (no read-down).</a:t>
            </a:r>
          </a:p>
          <a:p>
            <a:pPr>
              <a:lnSpc>
                <a:spcPct val="90000"/>
              </a:lnSpc>
              <a:buFontTx/>
              <a:buChar char="•"/>
            </a:pPr>
            <a:r>
              <a:rPr lang="en-CA" sz="2000"/>
              <a:t>The * (star) Integrity Axiom</a:t>
            </a:r>
          </a:p>
          <a:p>
            <a:pPr lvl="1">
              <a:lnSpc>
                <a:spcPct val="90000"/>
              </a:lnSpc>
            </a:pPr>
            <a:r>
              <a:rPr lang="en-CA" sz="1800"/>
              <a:t>A subject at one level of integrity is not permitted to modify (write to) an object of a higher level of integrity (no write-up).</a:t>
            </a:r>
          </a:p>
          <a:p>
            <a:pPr>
              <a:lnSpc>
                <a:spcPct val="90000"/>
              </a:lnSpc>
              <a:buFontTx/>
              <a:buChar char="•"/>
            </a:pPr>
            <a:r>
              <a:rPr lang="en-CA" sz="2000"/>
              <a:t>A subject at one level of integrity cannot invoke a subject at a higher level of integrity. </a:t>
            </a:r>
          </a:p>
          <a:p>
            <a:pPr>
              <a:lnSpc>
                <a:spcPct val="90000"/>
              </a:lnSpc>
            </a:pPr>
            <a:endParaRPr lang="en-CA" sz="2000"/>
          </a:p>
        </p:txBody>
      </p:sp>
      <p:sp>
        <p:nvSpPr>
          <p:cNvPr id="18" name="Slide Number Placeholder 4"/>
          <p:cNvSpPr>
            <a:spLocks noGrp="1"/>
          </p:cNvSpPr>
          <p:nvPr>
            <p:ph type="sldNum" sz="quarter" idx="12"/>
          </p:nvPr>
        </p:nvSpPr>
        <p:spPr>
          <a:prstGeom prst="rect">
            <a:avLst/>
          </a:prstGeom>
        </p:spPr>
        <p:txBody>
          <a:bodyPr/>
          <a:lstStyle/>
          <a:p>
            <a:fld id="{5FE338FA-9B17-4CE9-964A-F3CFD28F3A75}" type="slidenum">
              <a:rPr lang="en-US"/>
              <a:pPr/>
              <a:t>38</a:t>
            </a:fld>
            <a:endParaRPr lang="en-US"/>
          </a:p>
        </p:txBody>
      </p:sp>
      <p:sp>
        <p:nvSpPr>
          <p:cNvPr id="370692" name="Rectangle 4"/>
          <p:cNvSpPr>
            <a:spLocks noChangeArrowheads="1"/>
          </p:cNvSpPr>
          <p:nvPr/>
        </p:nvSpPr>
        <p:spPr bwMode="auto">
          <a:xfrm>
            <a:off x="5286380" y="2000240"/>
            <a:ext cx="2860675" cy="409575"/>
          </a:xfrm>
          <a:prstGeom prst="rect">
            <a:avLst/>
          </a:prstGeom>
          <a:solidFill>
            <a:srgbClr val="2D686D">
              <a:alpha val="75000"/>
            </a:srgbClr>
          </a:solidFill>
          <a:ln w="12700" algn="ctr">
            <a:solidFill>
              <a:schemeClr val="tx1"/>
            </a:solidFill>
            <a:miter lim="800000"/>
            <a:headEnd/>
            <a:tailEnd/>
          </a:ln>
          <a:effectLst/>
        </p:spPr>
        <p:txBody>
          <a:bodyPr anchor="ctr"/>
          <a:lstStyle/>
          <a:p>
            <a:pPr marL="342900" indent="-342900" defTabSz="914400"/>
            <a:r>
              <a:rPr lang="en-CA" sz="1800"/>
              <a:t>High Sensitivity Data</a:t>
            </a:r>
          </a:p>
        </p:txBody>
      </p:sp>
      <p:sp>
        <p:nvSpPr>
          <p:cNvPr id="370693" name="Rectangle 5"/>
          <p:cNvSpPr>
            <a:spLocks noChangeArrowheads="1"/>
          </p:cNvSpPr>
          <p:nvPr/>
        </p:nvSpPr>
        <p:spPr bwMode="auto">
          <a:xfrm>
            <a:off x="5286380" y="3030527"/>
            <a:ext cx="2860675" cy="409575"/>
          </a:xfrm>
          <a:prstGeom prst="rect">
            <a:avLst/>
          </a:prstGeom>
          <a:solidFill>
            <a:srgbClr val="46A1A8">
              <a:alpha val="75000"/>
            </a:srgbClr>
          </a:solidFill>
          <a:ln w="12700" algn="ctr">
            <a:solidFill>
              <a:schemeClr val="tx1"/>
            </a:solidFill>
            <a:miter lim="800000"/>
            <a:headEnd/>
            <a:tailEnd/>
          </a:ln>
          <a:effectLst/>
        </p:spPr>
        <p:txBody>
          <a:bodyPr anchor="ctr"/>
          <a:lstStyle/>
          <a:p>
            <a:pPr marL="342900" indent="-342900" defTabSz="914400"/>
            <a:r>
              <a:rPr lang="en-CA" sz="1800"/>
              <a:t>Medium Sensitivity Data</a:t>
            </a:r>
          </a:p>
        </p:txBody>
      </p:sp>
      <p:sp>
        <p:nvSpPr>
          <p:cNvPr id="370694" name="Rectangle 6"/>
          <p:cNvSpPr>
            <a:spLocks noChangeArrowheads="1"/>
          </p:cNvSpPr>
          <p:nvPr/>
        </p:nvSpPr>
        <p:spPr bwMode="auto">
          <a:xfrm>
            <a:off x="5286380" y="3822690"/>
            <a:ext cx="2860675" cy="409575"/>
          </a:xfrm>
          <a:prstGeom prst="rect">
            <a:avLst/>
          </a:prstGeom>
          <a:solidFill>
            <a:schemeClr val="accent1"/>
          </a:solidFill>
          <a:ln w="12700" algn="ctr">
            <a:solidFill>
              <a:schemeClr val="tx1"/>
            </a:solidFill>
            <a:miter lim="800000"/>
            <a:headEnd/>
            <a:tailEnd/>
          </a:ln>
          <a:effectLst/>
        </p:spPr>
        <p:txBody>
          <a:bodyPr anchor="ctr"/>
          <a:lstStyle/>
          <a:p>
            <a:pPr marL="342900" indent="-342900" defTabSz="914400"/>
            <a:r>
              <a:rPr lang="en-CA" sz="1800"/>
              <a:t>Low Sensitivity Data</a:t>
            </a:r>
          </a:p>
        </p:txBody>
      </p:sp>
      <p:sp>
        <p:nvSpPr>
          <p:cNvPr id="370695" name="AutoShape 7"/>
          <p:cNvSpPr>
            <a:spLocks noChangeArrowheads="1"/>
          </p:cNvSpPr>
          <p:nvPr/>
        </p:nvSpPr>
        <p:spPr bwMode="auto">
          <a:xfrm>
            <a:off x="5646742" y="2422515"/>
            <a:ext cx="215900" cy="585787"/>
          </a:xfrm>
          <a:prstGeom prst="upArrow">
            <a:avLst>
              <a:gd name="adj1" fmla="val 50000"/>
              <a:gd name="adj2" fmla="val 67831"/>
            </a:avLst>
          </a:prstGeom>
          <a:solidFill>
            <a:srgbClr val="FF0000"/>
          </a:solidFill>
          <a:ln w="9525" algn="ctr">
            <a:solidFill>
              <a:schemeClr val="tx1"/>
            </a:solidFill>
            <a:miter lim="800000"/>
            <a:headEnd/>
            <a:tailEnd/>
          </a:ln>
          <a:effectLst/>
        </p:spPr>
        <p:txBody>
          <a:bodyPr anchor="ctr">
            <a:spAutoFit/>
          </a:bodyPr>
          <a:lstStyle/>
          <a:p>
            <a:endParaRPr lang="en-US"/>
          </a:p>
        </p:txBody>
      </p:sp>
      <p:sp>
        <p:nvSpPr>
          <p:cNvPr id="370696" name="AutoShape 8"/>
          <p:cNvSpPr>
            <a:spLocks noChangeArrowheads="1"/>
          </p:cNvSpPr>
          <p:nvPr/>
        </p:nvSpPr>
        <p:spPr bwMode="auto">
          <a:xfrm rot="10800000">
            <a:off x="6367467" y="3440102"/>
            <a:ext cx="215900" cy="360363"/>
          </a:xfrm>
          <a:prstGeom prst="upArrow">
            <a:avLst>
              <a:gd name="adj1" fmla="val 50000"/>
              <a:gd name="adj2" fmla="val 41728"/>
            </a:avLst>
          </a:prstGeom>
          <a:solidFill>
            <a:srgbClr val="FF0000"/>
          </a:solidFill>
          <a:ln w="9525" algn="ctr">
            <a:solidFill>
              <a:schemeClr val="tx1"/>
            </a:solidFill>
            <a:miter lim="800000"/>
            <a:headEnd/>
            <a:tailEnd/>
          </a:ln>
          <a:effectLst/>
        </p:spPr>
        <p:txBody>
          <a:bodyPr wrap="none" anchor="ctr">
            <a:spAutoFit/>
          </a:bodyPr>
          <a:lstStyle/>
          <a:p>
            <a:endParaRPr lang="en-US"/>
          </a:p>
        </p:txBody>
      </p:sp>
      <p:pic>
        <p:nvPicPr>
          <p:cNvPr id="370698" name="Picture 10" descr="MCj04134600000[1]"/>
          <p:cNvPicPr>
            <a:picLocks noChangeAspect="1" noChangeArrowheads="1"/>
          </p:cNvPicPr>
          <p:nvPr/>
        </p:nvPicPr>
        <p:blipFill>
          <a:blip r:embed="rId3" cstate="print"/>
          <a:srcRect/>
          <a:stretch>
            <a:fillRect/>
          </a:stretch>
        </p:blipFill>
        <p:spPr bwMode="auto">
          <a:xfrm>
            <a:off x="5214942" y="2359015"/>
            <a:ext cx="430213" cy="457200"/>
          </a:xfrm>
          <a:prstGeom prst="rect">
            <a:avLst/>
          </a:prstGeom>
          <a:noFill/>
        </p:spPr>
      </p:pic>
      <p:sp>
        <p:nvSpPr>
          <p:cNvPr id="370699" name="Text Box 11"/>
          <p:cNvSpPr txBox="1">
            <a:spLocks noChangeArrowheads="1"/>
          </p:cNvSpPr>
          <p:nvPr/>
        </p:nvSpPr>
        <p:spPr bwMode="auto">
          <a:xfrm>
            <a:off x="5862642" y="2444740"/>
            <a:ext cx="2771775" cy="517525"/>
          </a:xfrm>
          <a:prstGeom prst="rect">
            <a:avLst/>
          </a:prstGeom>
          <a:noFill/>
          <a:ln w="25400" algn="ctr">
            <a:noFill/>
            <a:miter lim="800000"/>
            <a:headEnd/>
            <a:tailEnd/>
          </a:ln>
          <a:effectLst/>
        </p:spPr>
        <p:txBody>
          <a:bodyPr>
            <a:spAutoFit/>
          </a:bodyPr>
          <a:lstStyle/>
          <a:p>
            <a:pPr marL="342900" indent="-342900" algn="l" defTabSz="914400">
              <a:spcBef>
                <a:spcPct val="50000"/>
              </a:spcBef>
            </a:pPr>
            <a:r>
              <a:rPr lang="en-CA" sz="1400"/>
              <a:t>No write up </a:t>
            </a:r>
            <a:br>
              <a:rPr lang="en-CA" sz="1400"/>
            </a:br>
            <a:r>
              <a:rPr lang="en-CA" sz="1400"/>
              <a:t>– * Integrity Axiom</a:t>
            </a:r>
          </a:p>
        </p:txBody>
      </p:sp>
      <p:sp>
        <p:nvSpPr>
          <p:cNvPr id="370700" name="Text Box 12"/>
          <p:cNvSpPr txBox="1">
            <a:spLocks noChangeArrowheads="1"/>
          </p:cNvSpPr>
          <p:nvPr/>
        </p:nvSpPr>
        <p:spPr bwMode="auto">
          <a:xfrm>
            <a:off x="6583367" y="3414702"/>
            <a:ext cx="2051050" cy="457200"/>
          </a:xfrm>
          <a:prstGeom prst="rect">
            <a:avLst/>
          </a:prstGeom>
          <a:noFill/>
          <a:ln w="25400" algn="ctr">
            <a:noFill/>
            <a:miter lim="800000"/>
            <a:headEnd/>
            <a:tailEnd/>
          </a:ln>
          <a:effectLst/>
        </p:spPr>
        <p:txBody>
          <a:bodyPr>
            <a:spAutoFit/>
          </a:bodyPr>
          <a:lstStyle/>
          <a:p>
            <a:pPr marL="342900" indent="-342900" algn="l" defTabSz="914400">
              <a:spcBef>
                <a:spcPct val="50000"/>
              </a:spcBef>
            </a:pPr>
            <a:r>
              <a:rPr lang="en-CA" sz="1200"/>
              <a:t>No read down</a:t>
            </a:r>
            <a:br>
              <a:rPr lang="en-CA" sz="1200"/>
            </a:br>
            <a:r>
              <a:rPr lang="en-CA" sz="1200"/>
              <a:t> – </a:t>
            </a:r>
            <a:r>
              <a:rPr lang="en-CA" sz="1000"/>
              <a:t>Simple Integrity Axiom</a:t>
            </a:r>
          </a:p>
        </p:txBody>
      </p:sp>
      <p:sp>
        <p:nvSpPr>
          <p:cNvPr id="370702" name="Text Box 14"/>
          <p:cNvSpPr txBox="1">
            <a:spLocks noChangeArrowheads="1"/>
          </p:cNvSpPr>
          <p:nvPr/>
        </p:nvSpPr>
        <p:spPr bwMode="auto">
          <a:xfrm>
            <a:off x="6192869" y="4643446"/>
            <a:ext cx="2879725"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Loss of Integrity</a:t>
            </a:r>
          </a:p>
        </p:txBody>
      </p:sp>
      <p:pic>
        <p:nvPicPr>
          <p:cNvPr id="370703" name="Picture 15"/>
          <p:cNvPicPr>
            <a:picLocks noChangeAspect="1" noChangeArrowheads="1"/>
          </p:cNvPicPr>
          <p:nvPr/>
        </p:nvPicPr>
        <p:blipFill>
          <a:blip r:embed="rId4" cstate="print"/>
          <a:srcRect/>
          <a:stretch>
            <a:fillRect/>
          </a:stretch>
        </p:blipFill>
        <p:spPr bwMode="auto">
          <a:xfrm>
            <a:off x="5646742" y="3449627"/>
            <a:ext cx="695325" cy="371475"/>
          </a:xfrm>
          <a:prstGeom prst="rect">
            <a:avLst/>
          </a:prstGeom>
          <a:noFill/>
        </p:spPr>
      </p:pic>
      <p:pic>
        <p:nvPicPr>
          <p:cNvPr id="370707" name="Picture 19"/>
          <p:cNvPicPr>
            <a:picLocks noChangeAspect="1" noChangeArrowheads="1"/>
          </p:cNvPicPr>
          <p:nvPr/>
        </p:nvPicPr>
        <p:blipFill>
          <a:blip r:embed="rId5" cstate="print"/>
          <a:srcRect/>
          <a:stretch>
            <a:fillRect/>
          </a:stretch>
        </p:blipFill>
        <p:spPr bwMode="auto">
          <a:xfrm>
            <a:off x="6192869" y="5003808"/>
            <a:ext cx="2867025" cy="1771650"/>
          </a:xfrm>
          <a:prstGeom prst="rect">
            <a:avLst/>
          </a:prstGeom>
          <a:noFill/>
        </p:spPr>
      </p:pic>
      <p:sp>
        <p:nvSpPr>
          <p:cNvPr id="370708" name="AutoShape 20"/>
          <p:cNvSpPr>
            <a:spLocks/>
          </p:cNvSpPr>
          <p:nvPr/>
        </p:nvSpPr>
        <p:spPr bwMode="auto">
          <a:xfrm>
            <a:off x="4214810" y="5572140"/>
            <a:ext cx="1443035" cy="738664"/>
          </a:xfrm>
          <a:prstGeom prst="borderCallout1">
            <a:avLst>
              <a:gd name="adj1" fmla="val 8532"/>
              <a:gd name="adj2" fmla="val 104407"/>
              <a:gd name="adj3" fmla="val 2486"/>
              <a:gd name="adj4" fmla="val 172542"/>
            </a:avLst>
          </a:prstGeom>
          <a:solidFill>
            <a:srgbClr val="FFFF99"/>
          </a:solidFill>
          <a:ln w="25400" algn="ctr">
            <a:solidFill>
              <a:schemeClr val="tx1"/>
            </a:solidFill>
            <a:miter lim="800000"/>
            <a:headEnd/>
            <a:tailEnd/>
          </a:ln>
          <a:effectLst/>
        </p:spPr>
        <p:txBody>
          <a:bodyPr wrap="square">
            <a:spAutoFit/>
          </a:bodyPr>
          <a:lstStyle/>
          <a:p>
            <a:pPr>
              <a:spcBef>
                <a:spcPct val="50000"/>
              </a:spcBef>
            </a:pPr>
            <a:r>
              <a:rPr lang="en-CA" sz="1400" dirty="0"/>
              <a:t>Contamination:</a:t>
            </a:r>
            <a:br>
              <a:rPr lang="en-CA" sz="1400" dirty="0"/>
            </a:br>
            <a:r>
              <a:rPr lang="en-CA" sz="1400" dirty="0"/>
              <a:t>Unverified data seeping in</a:t>
            </a:r>
          </a:p>
        </p:txBody>
      </p:sp>
      <p:sp>
        <p:nvSpPr>
          <p:cNvPr id="370709" name="Text Box 21"/>
          <p:cNvSpPr txBox="1">
            <a:spLocks noChangeArrowheads="1"/>
          </p:cNvSpPr>
          <p:nvPr/>
        </p:nvSpPr>
        <p:spPr bwMode="auto">
          <a:xfrm>
            <a:off x="6264306" y="6227771"/>
            <a:ext cx="863600" cy="366712"/>
          </a:xfrm>
          <a:prstGeom prst="rect">
            <a:avLst/>
          </a:prstGeom>
          <a:solidFill>
            <a:schemeClr val="accent1"/>
          </a:solidFill>
          <a:ln w="25400" algn="ctr">
            <a:noFill/>
            <a:miter lim="800000"/>
            <a:headEnd/>
            <a:tailEnd/>
          </a:ln>
          <a:effectLst/>
        </p:spPr>
        <p:txBody>
          <a:bodyPr>
            <a:spAutoFit/>
          </a:bodyPr>
          <a:lstStyle/>
          <a:p>
            <a:pPr marL="342900" indent="-342900" algn="r" defTabSz="914400">
              <a:spcBef>
                <a:spcPct val="50000"/>
              </a:spcBef>
            </a:pPr>
            <a:r>
              <a:rPr lang="en-CA" sz="1800"/>
              <a:t>Low</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ln/>
        </p:spPr>
        <p:txBody>
          <a:bodyPr/>
          <a:lstStyle/>
          <a:p>
            <a:r>
              <a:rPr lang="en-CA" dirty="0" err="1" smtClean="0"/>
              <a:t>Biba</a:t>
            </a:r>
            <a:r>
              <a:rPr lang="en-CA" dirty="0" smtClean="0"/>
              <a:t> Integrity Model</a:t>
            </a:r>
            <a:endParaRPr lang="en-CA" dirty="0"/>
          </a:p>
        </p:txBody>
      </p:sp>
      <p:graphicFrame>
        <p:nvGraphicFramePr>
          <p:cNvPr id="19" name="Table 18"/>
          <p:cNvGraphicFramePr>
            <a:graphicFrameLocks noGrp="1"/>
          </p:cNvGraphicFramePr>
          <p:nvPr/>
        </p:nvGraphicFramePr>
        <p:xfrm>
          <a:off x="714348" y="1922534"/>
          <a:ext cx="6286545" cy="4334640"/>
        </p:xfrm>
        <a:graphic>
          <a:graphicData uri="http://schemas.openxmlformats.org/drawingml/2006/table">
            <a:tbl>
              <a:tblPr bandRow="1">
                <a:tableStyleId>{E8B1032C-EA38-4F05-BA0D-38AFFFC7BED3}</a:tableStyleId>
              </a:tblPr>
              <a:tblGrid>
                <a:gridCol w="1714512"/>
                <a:gridCol w="2286016"/>
                <a:gridCol w="2286017"/>
              </a:tblGrid>
              <a:tr h="1008000">
                <a:tc>
                  <a:txBody>
                    <a:bodyPr/>
                    <a:lstStyle/>
                    <a:p>
                      <a:pPr algn="r"/>
                      <a:r>
                        <a:rPr lang="en-US" sz="1600" dirty="0" smtClean="0"/>
                        <a:t>Top Secret</a:t>
                      </a:r>
                      <a:endParaRPr lang="en-US" sz="1600" dirty="0"/>
                    </a:p>
                  </a:txBody>
                  <a:tcPr anchor="ctr"/>
                </a:tc>
                <a:tc>
                  <a:txBody>
                    <a:bodyPr/>
                    <a:lstStyle/>
                    <a:p>
                      <a:pPr algn="ctr"/>
                      <a:r>
                        <a:rPr lang="en-US" sz="1200" i="1" dirty="0" smtClean="0"/>
                        <a:t>File with</a:t>
                      </a:r>
                      <a:r>
                        <a:rPr lang="en-US" sz="1200" i="1" baseline="0" dirty="0" smtClean="0"/>
                        <a:t> quarterly results, upcoming acquisitions and mergers</a:t>
                      </a:r>
                      <a:endParaRPr lang="en-US" sz="1200" i="1" dirty="0"/>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r h="100800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Secret</a:t>
                      </a:r>
                    </a:p>
                  </a:txBody>
                  <a:tcPr anchor="ctr"/>
                </a:tc>
                <a:tc>
                  <a:txBody>
                    <a:bodyPr/>
                    <a:lstStyle/>
                    <a:p>
                      <a:pPr algn="ctr"/>
                      <a:r>
                        <a:rPr lang="en-US" sz="1600" b="1" dirty="0" smtClean="0">
                          <a:solidFill>
                            <a:srgbClr val="FF0000"/>
                          </a:solidFill>
                          <a:effectLst>
                            <a:outerShdw blurRad="38100" dist="38100" dir="2700000" algn="tl">
                              <a:srgbClr val="000000">
                                <a:alpha val="43137"/>
                              </a:srgbClr>
                            </a:outerShdw>
                          </a:effectLst>
                        </a:rPr>
                        <a:t>Subject</a:t>
                      </a:r>
                    </a:p>
                    <a:p>
                      <a:pPr algn="ctr"/>
                      <a:r>
                        <a:rPr lang="en-US" sz="1200" i="1" dirty="0" smtClean="0">
                          <a:solidFill>
                            <a:schemeClr val="tx2"/>
                          </a:solidFill>
                        </a:rPr>
                        <a:t>File with local sales</a:t>
                      </a:r>
                      <a:r>
                        <a:rPr lang="en-US" sz="1200" i="1" baseline="0" dirty="0" smtClean="0">
                          <a:solidFill>
                            <a:schemeClr val="tx2"/>
                          </a:solidFill>
                        </a:rPr>
                        <a:t> </a:t>
                      </a:r>
                      <a:r>
                        <a:rPr lang="en-US" sz="1200" i="1" dirty="0" smtClean="0">
                          <a:solidFill>
                            <a:schemeClr val="tx2"/>
                          </a:solidFill>
                        </a:rPr>
                        <a:t>account information, and balance sheets</a:t>
                      </a:r>
                      <a:endParaRPr lang="en-US" sz="1600" i="1" dirty="0" smtClean="0">
                        <a:solidFill>
                          <a:schemeClr val="tx2"/>
                        </a:solidFill>
                      </a:endParaRPr>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a:t>
                      </a:r>
                      <a:r>
                        <a:rPr lang="en-US" sz="1600" baseline="0" dirty="0" smtClean="0"/>
                        <a:t> Write up,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t>* Integrity Axiom</a:t>
                      </a:r>
                      <a:endParaRPr lang="en-US" sz="16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 read down,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Simple integrity axiom</a:t>
                      </a:r>
                    </a:p>
                  </a:txBody>
                  <a:tcPr anchor="ctr">
                    <a:lnL w="12700" cap="flat" cmpd="sng" algn="ctr">
                      <a:solidFill>
                        <a:schemeClr val="tx1"/>
                      </a:solidFill>
                      <a:prstDash val="solid"/>
                      <a:round/>
                      <a:headEnd type="none" w="med" len="med"/>
                      <a:tailEnd type="none" w="med" len="med"/>
                    </a:lnL>
                  </a:tcPr>
                </a:tc>
              </a:tr>
              <a:tr h="1008000">
                <a:tc>
                  <a:txBody>
                    <a:bodyPr/>
                    <a:lstStyle/>
                    <a:p>
                      <a:pPr algn="r"/>
                      <a:r>
                        <a:rPr lang="en-US" sz="1600" dirty="0" smtClean="0"/>
                        <a:t>Confidential</a:t>
                      </a:r>
                      <a:endParaRPr 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i="1" dirty="0" smtClean="0"/>
                        <a:t>File with</a:t>
                      </a:r>
                      <a:r>
                        <a:rPr lang="en-US" sz="1200" i="1" baseline="0" dirty="0" smtClean="0"/>
                        <a:t> contacts and mailing addresses of business partners</a:t>
                      </a:r>
                      <a:endParaRPr 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r h="1008000">
                <a:tc>
                  <a:txBody>
                    <a:bodyPr/>
                    <a:lstStyle/>
                    <a:p>
                      <a:pPr algn="r"/>
                      <a:r>
                        <a:rPr lang="en-US" sz="1600" dirty="0" smtClean="0"/>
                        <a:t>Public</a:t>
                      </a:r>
                      <a:endParaRPr lang="en-US" sz="1600" dirty="0"/>
                    </a:p>
                  </a:txBody>
                  <a:tcPr anchor="ctr"/>
                </a:tc>
                <a:tc>
                  <a:txBody>
                    <a:bodyPr/>
                    <a:lstStyle/>
                    <a:p>
                      <a:pPr algn="ctr"/>
                      <a:r>
                        <a:rPr lang="en-US" sz="1200" i="1" kern="1200" dirty="0" smtClean="0">
                          <a:solidFill>
                            <a:schemeClr val="tx1"/>
                          </a:solidFill>
                          <a:latin typeface="+mn-lt"/>
                          <a:ea typeface="+mn-ea"/>
                          <a:cs typeface="+mn-cs"/>
                        </a:rPr>
                        <a:t>Business information on the internet</a:t>
                      </a:r>
                      <a:endParaRPr lang="en-US" sz="1200" i="1" kern="1200" dirty="0">
                        <a:solidFill>
                          <a:schemeClr val="tx1"/>
                        </a:solidFill>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algn="ctr"/>
                      <a:endParaRPr lang="en-US" sz="1600" dirty="0"/>
                    </a:p>
                  </a:txBody>
                  <a:tcPr anchor="ctr">
                    <a:lnL w="12700" cap="flat" cmpd="sng" algn="ctr">
                      <a:solidFill>
                        <a:schemeClr val="tx1"/>
                      </a:solidFill>
                      <a:prstDash val="solid"/>
                      <a:round/>
                      <a:headEnd type="none" w="med" len="med"/>
                      <a:tailEnd type="none" w="med" len="med"/>
                    </a:lnL>
                  </a:tcPr>
                </a:tc>
              </a:tr>
            </a:tbl>
          </a:graphicData>
        </a:graphic>
      </p:graphicFrame>
      <p:cxnSp>
        <p:nvCxnSpPr>
          <p:cNvPr id="9" name="Straight Arrow Connector 8"/>
          <p:cNvCxnSpPr/>
          <p:nvPr/>
        </p:nvCxnSpPr>
        <p:spPr bwMode="auto">
          <a:xfrm rot="5400000" flipH="1" flipV="1">
            <a:off x="5358612" y="2642388"/>
            <a:ext cx="57150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rot="5400000">
            <a:off x="5394331" y="4607727"/>
            <a:ext cx="499272"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Line Callout 1 16"/>
          <p:cNvSpPr/>
          <p:nvPr/>
        </p:nvSpPr>
        <p:spPr bwMode="auto">
          <a:xfrm>
            <a:off x="7358082" y="2214554"/>
            <a:ext cx="857256" cy="571504"/>
          </a:xfrm>
          <a:prstGeom prst="borderCallout1">
            <a:avLst>
              <a:gd name="adj1" fmla="val 18750"/>
              <a:gd name="adj2" fmla="val -8333"/>
              <a:gd name="adj3" fmla="val 129167"/>
              <a:gd name="adj4" fmla="val -69444"/>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0000" lnSpcReduction="20000"/>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Upper Bound</a:t>
            </a:r>
          </a:p>
        </p:txBody>
      </p:sp>
      <p:sp>
        <p:nvSpPr>
          <p:cNvPr id="18" name="Line Callout 1 17"/>
          <p:cNvSpPr/>
          <p:nvPr/>
        </p:nvSpPr>
        <p:spPr bwMode="auto">
          <a:xfrm>
            <a:off x="7429520" y="4357694"/>
            <a:ext cx="857256" cy="571504"/>
          </a:xfrm>
          <a:prstGeom prst="borderCallout1">
            <a:avLst>
              <a:gd name="adj1" fmla="val 18750"/>
              <a:gd name="adj2" fmla="val -8333"/>
              <a:gd name="adj3" fmla="val -15832"/>
              <a:gd name="adj4" fmla="val -7611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rmAutofit fontScale="70000" lnSpcReduction="20000"/>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Lower Bound</a:t>
            </a:r>
          </a:p>
        </p:txBody>
      </p:sp>
      <p:sp>
        <p:nvSpPr>
          <p:cNvPr id="8" name="Slide Number Placeholder 7"/>
          <p:cNvSpPr>
            <a:spLocks noGrp="1"/>
          </p:cNvSpPr>
          <p:nvPr>
            <p:ph type="sldNum" sz="quarter" idx="12"/>
          </p:nvPr>
        </p:nvSpPr>
        <p:spPr/>
        <p:txBody>
          <a:bodyPr/>
          <a:lstStyle/>
          <a:p>
            <a:fld id="{107B1B84-1149-468F-8E3D-074FDC78B83C}"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p:txBody>
          <a:bodyPr/>
          <a:lstStyle/>
          <a:p>
            <a:r>
              <a:rPr lang="en-CA" smtClean="0"/>
              <a:t>Hardware vs Software</a:t>
            </a:r>
            <a:endParaRPr lang="en-CA"/>
          </a:p>
        </p:txBody>
      </p:sp>
      <p:sp>
        <p:nvSpPr>
          <p:cNvPr id="366595" name="Rectangle 3"/>
          <p:cNvSpPr>
            <a:spLocks noGrp="1" noChangeArrowheads="1"/>
          </p:cNvSpPr>
          <p:nvPr>
            <p:ph idx="1"/>
          </p:nvPr>
        </p:nvSpPr>
        <p:spPr/>
        <p:txBody>
          <a:bodyPr>
            <a:normAutofit fontScale="77500" lnSpcReduction="20000"/>
          </a:bodyPr>
          <a:lstStyle/>
          <a:p>
            <a:r>
              <a:rPr lang="en-CA" dirty="0" smtClean="0"/>
              <a:t>Hardware - Any tangible part of the computer, parts you can touch</a:t>
            </a:r>
          </a:p>
          <a:p>
            <a:pPr lvl="1"/>
            <a:r>
              <a:rPr lang="en-CA" dirty="0" smtClean="0"/>
              <a:t>Example: keyboard and other peripherals, expansion cards, memory, CPU, motherboard</a:t>
            </a:r>
          </a:p>
          <a:p>
            <a:r>
              <a:rPr lang="en-CA" dirty="0" smtClean="0"/>
              <a:t>Software – The  configuration of 0’s and 1’s that make the programs or applications, including the operating system itself.</a:t>
            </a:r>
          </a:p>
          <a:p>
            <a:r>
              <a:rPr lang="en-CA" dirty="0" smtClean="0"/>
              <a:t>Firmware is any software on a ROM chip</a:t>
            </a:r>
          </a:p>
          <a:p>
            <a:r>
              <a:rPr lang="en-CA" dirty="0" smtClean="0"/>
              <a:t>Middleware is software that sits between two software components, perhaps on two different operating systems across a network, to support interoperability</a:t>
            </a:r>
          </a:p>
          <a:p>
            <a:pPr lvl="1"/>
            <a:endParaRPr lang="en-CA" dirty="0"/>
          </a:p>
        </p:txBody>
      </p:sp>
      <p:sp>
        <p:nvSpPr>
          <p:cNvPr id="5" name="Slide Number Placeholder 4"/>
          <p:cNvSpPr>
            <a:spLocks noGrp="1"/>
          </p:cNvSpPr>
          <p:nvPr>
            <p:ph type="sldNum" sz="quarter" idx="12"/>
          </p:nvPr>
        </p:nvSpPr>
        <p:spPr/>
        <p:txBody>
          <a:bodyPr/>
          <a:lstStyle/>
          <a:p>
            <a:fld id="{8483AB72-FF98-4A8B-B07B-A5F9A3D0C5F4}"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ln/>
        </p:spPr>
        <p:txBody>
          <a:bodyPr/>
          <a:lstStyle/>
          <a:p>
            <a:r>
              <a:rPr lang="en-CA"/>
              <a:t>Clark-Wilson Integrity Model</a:t>
            </a:r>
          </a:p>
        </p:txBody>
      </p:sp>
      <p:sp>
        <p:nvSpPr>
          <p:cNvPr id="371715" name="Rectangle 3"/>
          <p:cNvSpPr>
            <a:spLocks noGrp="1" noChangeArrowheads="1"/>
          </p:cNvSpPr>
          <p:nvPr>
            <p:ph idx="1"/>
          </p:nvPr>
        </p:nvSpPr>
        <p:spPr/>
        <p:txBody>
          <a:bodyPr>
            <a:normAutofit lnSpcReduction="10000"/>
          </a:bodyPr>
          <a:lstStyle/>
          <a:p>
            <a:pPr>
              <a:lnSpc>
                <a:spcPct val="80000"/>
              </a:lnSpc>
            </a:pPr>
            <a:r>
              <a:rPr lang="en-CA" sz="1800" dirty="0"/>
              <a:t>Designed for Commercial environment</a:t>
            </a:r>
          </a:p>
          <a:p>
            <a:pPr>
              <a:lnSpc>
                <a:spcPct val="80000"/>
              </a:lnSpc>
            </a:pPr>
            <a:r>
              <a:rPr lang="en-CA" sz="1800" dirty="0"/>
              <a:t>Addresses all three security goals of integrity</a:t>
            </a:r>
          </a:p>
          <a:p>
            <a:pPr>
              <a:lnSpc>
                <a:spcPct val="80000"/>
              </a:lnSpc>
            </a:pPr>
            <a:r>
              <a:rPr lang="en-CA" sz="1800" dirty="0"/>
              <a:t>Requires integrity labels to determine the integrity level of data.</a:t>
            </a:r>
          </a:p>
          <a:p>
            <a:pPr>
              <a:lnSpc>
                <a:spcPct val="80000"/>
              </a:lnSpc>
            </a:pPr>
            <a:r>
              <a:rPr lang="en-CA" sz="1800" dirty="0"/>
              <a:t>Requires subject – program – object bindings</a:t>
            </a:r>
          </a:p>
          <a:p>
            <a:pPr>
              <a:lnSpc>
                <a:spcPct val="80000"/>
              </a:lnSpc>
            </a:pPr>
            <a:endParaRPr lang="en-CA" sz="1800" dirty="0"/>
          </a:p>
          <a:p>
            <a:pPr>
              <a:lnSpc>
                <a:spcPct val="80000"/>
              </a:lnSpc>
            </a:pPr>
            <a:endParaRPr lang="en-CA" sz="1800" dirty="0"/>
          </a:p>
          <a:p>
            <a:pPr>
              <a:lnSpc>
                <a:spcPct val="80000"/>
              </a:lnSpc>
              <a:buFontTx/>
              <a:buChar char="•"/>
            </a:pPr>
            <a:r>
              <a:rPr lang="en-CA" sz="1800" dirty="0"/>
              <a:t>Constrained data item (CDI)</a:t>
            </a:r>
          </a:p>
          <a:p>
            <a:pPr lvl="1">
              <a:lnSpc>
                <a:spcPct val="80000"/>
              </a:lnSpc>
            </a:pPr>
            <a:r>
              <a:rPr lang="en-CA" sz="1600" dirty="0"/>
              <a:t>A data item whose integrity is to be preserved. </a:t>
            </a:r>
          </a:p>
          <a:p>
            <a:pPr>
              <a:lnSpc>
                <a:spcPct val="80000"/>
              </a:lnSpc>
              <a:buFontTx/>
              <a:buChar char="•"/>
            </a:pPr>
            <a:r>
              <a:rPr lang="en-CA" sz="1800" dirty="0"/>
              <a:t>Integrity verification procedure (IVP)</a:t>
            </a:r>
          </a:p>
          <a:p>
            <a:pPr lvl="1">
              <a:lnSpc>
                <a:spcPct val="80000"/>
              </a:lnSpc>
            </a:pPr>
            <a:r>
              <a:rPr lang="en-CA" sz="1600" dirty="0"/>
              <a:t>Confirms that all CDIs are in valid states of integrity. </a:t>
            </a:r>
          </a:p>
          <a:p>
            <a:pPr>
              <a:lnSpc>
                <a:spcPct val="80000"/>
              </a:lnSpc>
              <a:buFontTx/>
              <a:buChar char="•"/>
            </a:pPr>
            <a:r>
              <a:rPr lang="en-CA" sz="1800" dirty="0"/>
              <a:t>Transformation procedure (TP)</a:t>
            </a:r>
          </a:p>
          <a:p>
            <a:pPr lvl="1">
              <a:lnSpc>
                <a:spcPct val="80000"/>
              </a:lnSpc>
            </a:pPr>
            <a:r>
              <a:rPr lang="en-CA" sz="1600" dirty="0"/>
              <a:t>Manipulates the CDIs through a well-formed transaction, which transforms a CDI from one valid integrity state to another valid integrity state. </a:t>
            </a:r>
          </a:p>
          <a:p>
            <a:pPr>
              <a:lnSpc>
                <a:spcPct val="80000"/>
              </a:lnSpc>
              <a:buFontTx/>
              <a:buChar char="•"/>
            </a:pPr>
            <a:r>
              <a:rPr lang="en-CA" sz="1800" dirty="0"/>
              <a:t>Unconstrained data item</a:t>
            </a:r>
          </a:p>
          <a:p>
            <a:pPr lvl="1">
              <a:lnSpc>
                <a:spcPct val="80000"/>
              </a:lnSpc>
            </a:pPr>
            <a:r>
              <a:rPr lang="en-CA" sz="1600" dirty="0"/>
              <a:t>Data items outside the control area of the modeled environment, such as input information </a:t>
            </a:r>
          </a:p>
        </p:txBody>
      </p:sp>
      <p:sp>
        <p:nvSpPr>
          <p:cNvPr id="16" name="Slide Number Placeholder 4"/>
          <p:cNvSpPr>
            <a:spLocks noGrp="1"/>
          </p:cNvSpPr>
          <p:nvPr>
            <p:ph type="sldNum" sz="quarter" idx="12"/>
          </p:nvPr>
        </p:nvSpPr>
        <p:spPr>
          <a:prstGeom prst="rect">
            <a:avLst/>
          </a:prstGeom>
        </p:spPr>
        <p:txBody>
          <a:bodyPr/>
          <a:lstStyle/>
          <a:p>
            <a:fld id="{3B9D618C-B7B7-4CDA-B3CB-867EC40DE95E}" type="slidenum">
              <a:rPr lang="en-US"/>
              <a:pPr/>
              <a:t>40</a:t>
            </a:fld>
            <a:endParaRPr lang="en-US"/>
          </a:p>
        </p:txBody>
      </p:sp>
      <p:grpSp>
        <p:nvGrpSpPr>
          <p:cNvPr id="2" name="Group 14"/>
          <p:cNvGrpSpPr>
            <a:grpSpLocks/>
          </p:cNvGrpSpPr>
          <p:nvPr/>
        </p:nvGrpSpPr>
        <p:grpSpPr bwMode="auto">
          <a:xfrm>
            <a:off x="6084888" y="2973393"/>
            <a:ext cx="431800" cy="1008062"/>
            <a:chOff x="3062" y="3022"/>
            <a:chExt cx="544" cy="1225"/>
          </a:xfrm>
        </p:grpSpPr>
        <p:sp>
          <p:nvSpPr>
            <p:cNvPr id="371716" name="Oval 4"/>
            <p:cNvSpPr>
              <a:spLocks noChangeArrowheads="1"/>
            </p:cNvSpPr>
            <p:nvPr/>
          </p:nvSpPr>
          <p:spPr bwMode="auto">
            <a:xfrm>
              <a:off x="3153" y="3022"/>
              <a:ext cx="363" cy="409"/>
            </a:xfrm>
            <a:prstGeom prst="ellipse">
              <a:avLst/>
            </a:prstGeom>
            <a:noFill/>
            <a:ln w="19050" algn="ctr">
              <a:solidFill>
                <a:schemeClr val="tx1"/>
              </a:solidFill>
              <a:round/>
              <a:headEnd/>
              <a:tailEnd/>
            </a:ln>
            <a:effectLst/>
          </p:spPr>
          <p:txBody>
            <a:bodyPr wrap="none" anchor="ctr"/>
            <a:lstStyle/>
            <a:p>
              <a:endParaRPr lang="en-US"/>
            </a:p>
          </p:txBody>
        </p:sp>
        <p:sp>
          <p:nvSpPr>
            <p:cNvPr id="371717" name="Line 5"/>
            <p:cNvSpPr>
              <a:spLocks noChangeShapeType="1"/>
            </p:cNvSpPr>
            <p:nvPr/>
          </p:nvSpPr>
          <p:spPr bwMode="auto">
            <a:xfrm>
              <a:off x="3334" y="3431"/>
              <a:ext cx="0" cy="408"/>
            </a:xfrm>
            <a:prstGeom prst="line">
              <a:avLst/>
            </a:prstGeom>
            <a:noFill/>
            <a:ln w="19050">
              <a:solidFill>
                <a:schemeClr val="tx1"/>
              </a:solidFill>
              <a:round/>
              <a:headEnd/>
              <a:tailEnd/>
            </a:ln>
            <a:effectLst/>
          </p:spPr>
          <p:txBody>
            <a:bodyPr/>
            <a:lstStyle/>
            <a:p>
              <a:endParaRPr lang="en-US"/>
            </a:p>
          </p:txBody>
        </p:sp>
        <p:sp>
          <p:nvSpPr>
            <p:cNvPr id="371718" name="Line 6"/>
            <p:cNvSpPr>
              <a:spLocks noChangeShapeType="1"/>
            </p:cNvSpPr>
            <p:nvPr/>
          </p:nvSpPr>
          <p:spPr bwMode="auto">
            <a:xfrm>
              <a:off x="3108" y="3567"/>
              <a:ext cx="498" cy="0"/>
            </a:xfrm>
            <a:prstGeom prst="line">
              <a:avLst/>
            </a:prstGeom>
            <a:noFill/>
            <a:ln w="19050">
              <a:solidFill>
                <a:schemeClr val="tx1"/>
              </a:solidFill>
              <a:round/>
              <a:headEnd/>
              <a:tailEnd/>
            </a:ln>
            <a:effectLst/>
          </p:spPr>
          <p:txBody>
            <a:bodyPr/>
            <a:lstStyle/>
            <a:p>
              <a:endParaRPr lang="en-US"/>
            </a:p>
          </p:txBody>
        </p:sp>
        <p:sp>
          <p:nvSpPr>
            <p:cNvPr id="371719" name="Line 7"/>
            <p:cNvSpPr>
              <a:spLocks noChangeShapeType="1"/>
            </p:cNvSpPr>
            <p:nvPr/>
          </p:nvSpPr>
          <p:spPr bwMode="auto">
            <a:xfrm flipH="1">
              <a:off x="3062" y="3793"/>
              <a:ext cx="272" cy="454"/>
            </a:xfrm>
            <a:prstGeom prst="line">
              <a:avLst/>
            </a:prstGeom>
            <a:noFill/>
            <a:ln w="19050">
              <a:solidFill>
                <a:schemeClr val="tx1"/>
              </a:solidFill>
              <a:round/>
              <a:headEnd/>
              <a:tailEnd/>
            </a:ln>
            <a:effectLst/>
          </p:spPr>
          <p:txBody>
            <a:bodyPr/>
            <a:lstStyle/>
            <a:p>
              <a:endParaRPr lang="en-US"/>
            </a:p>
          </p:txBody>
        </p:sp>
        <p:sp>
          <p:nvSpPr>
            <p:cNvPr id="371720" name="Line 8"/>
            <p:cNvSpPr>
              <a:spLocks noChangeShapeType="1"/>
            </p:cNvSpPr>
            <p:nvPr/>
          </p:nvSpPr>
          <p:spPr bwMode="auto">
            <a:xfrm>
              <a:off x="3334" y="3793"/>
              <a:ext cx="272" cy="454"/>
            </a:xfrm>
            <a:prstGeom prst="line">
              <a:avLst/>
            </a:prstGeom>
            <a:noFill/>
            <a:ln w="19050">
              <a:solidFill>
                <a:schemeClr val="tx1"/>
              </a:solidFill>
              <a:round/>
              <a:headEnd/>
              <a:tailEnd/>
            </a:ln>
            <a:effectLst/>
          </p:spPr>
          <p:txBody>
            <a:bodyPr/>
            <a:lstStyle/>
            <a:p>
              <a:endParaRPr lang="en-US"/>
            </a:p>
          </p:txBody>
        </p:sp>
      </p:grpSp>
      <p:sp>
        <p:nvSpPr>
          <p:cNvPr id="371721" name="Line 9"/>
          <p:cNvSpPr>
            <a:spLocks noChangeShapeType="1"/>
          </p:cNvSpPr>
          <p:nvPr/>
        </p:nvSpPr>
        <p:spPr bwMode="auto">
          <a:xfrm>
            <a:off x="6516688" y="3694118"/>
            <a:ext cx="360362" cy="0"/>
          </a:xfrm>
          <a:prstGeom prst="line">
            <a:avLst/>
          </a:prstGeom>
          <a:noFill/>
          <a:ln w="25400">
            <a:solidFill>
              <a:schemeClr val="tx1"/>
            </a:solidFill>
            <a:round/>
            <a:headEnd/>
            <a:tailEnd type="triangle" w="med" len="med"/>
          </a:ln>
          <a:effectLst/>
        </p:spPr>
        <p:txBody>
          <a:bodyPr/>
          <a:lstStyle/>
          <a:p>
            <a:endParaRPr lang="en-US"/>
          </a:p>
        </p:txBody>
      </p:sp>
      <p:sp>
        <p:nvSpPr>
          <p:cNvPr id="371722" name="AutoShape 10"/>
          <p:cNvSpPr>
            <a:spLocks noChangeArrowheads="1"/>
          </p:cNvSpPr>
          <p:nvPr/>
        </p:nvSpPr>
        <p:spPr bwMode="auto">
          <a:xfrm>
            <a:off x="8245475" y="3189293"/>
            <a:ext cx="790575" cy="793750"/>
          </a:xfrm>
          <a:prstGeom prst="can">
            <a:avLst>
              <a:gd name="adj" fmla="val 25100"/>
            </a:avLst>
          </a:prstGeom>
          <a:solidFill>
            <a:schemeClr val="accent1"/>
          </a:solidFill>
          <a:ln w="9525">
            <a:solidFill>
              <a:schemeClr val="tx1"/>
            </a:solidFill>
            <a:round/>
            <a:headEnd/>
            <a:tailEnd/>
          </a:ln>
          <a:effectLst/>
        </p:spPr>
        <p:txBody>
          <a:bodyPr wrap="none" anchor="ctr"/>
          <a:lstStyle/>
          <a:p>
            <a:pPr marL="342900" indent="-342900" defTabSz="914400"/>
            <a:r>
              <a:rPr lang="en-CA" sz="1400"/>
              <a:t>Object</a:t>
            </a:r>
          </a:p>
        </p:txBody>
      </p:sp>
      <p:sp>
        <p:nvSpPr>
          <p:cNvPr id="371723" name="Text Box 11"/>
          <p:cNvSpPr txBox="1">
            <a:spLocks noChangeArrowheads="1"/>
          </p:cNvSpPr>
          <p:nvPr/>
        </p:nvSpPr>
        <p:spPr bwMode="auto">
          <a:xfrm>
            <a:off x="5795963" y="3910018"/>
            <a:ext cx="1009650" cy="304800"/>
          </a:xfrm>
          <a:prstGeom prst="rect">
            <a:avLst/>
          </a:prstGeom>
          <a:noFill/>
          <a:ln w="38100" algn="ctr">
            <a:noFill/>
            <a:miter lim="800000"/>
            <a:headEnd/>
            <a:tailEnd/>
          </a:ln>
          <a:effectLst/>
        </p:spPr>
        <p:txBody>
          <a:bodyPr>
            <a:spAutoFit/>
          </a:bodyPr>
          <a:lstStyle/>
          <a:p>
            <a:pPr marL="342900" indent="-342900" defTabSz="914400">
              <a:spcBef>
                <a:spcPct val="50000"/>
              </a:spcBef>
            </a:pPr>
            <a:r>
              <a:rPr lang="en-CA" sz="1400"/>
              <a:t>Subject</a:t>
            </a:r>
          </a:p>
        </p:txBody>
      </p:sp>
      <p:sp>
        <p:nvSpPr>
          <p:cNvPr id="371727" name="AutoShape 15"/>
          <p:cNvSpPr>
            <a:spLocks noChangeArrowheads="1"/>
          </p:cNvSpPr>
          <p:nvPr/>
        </p:nvSpPr>
        <p:spPr bwMode="auto">
          <a:xfrm>
            <a:off x="6726238" y="3405193"/>
            <a:ext cx="1447800" cy="493712"/>
          </a:xfrm>
          <a:prstGeom prst="parallelogram">
            <a:avLst>
              <a:gd name="adj" fmla="val 73312"/>
            </a:avLst>
          </a:prstGeom>
          <a:solidFill>
            <a:srgbClr val="FFFF99"/>
          </a:solidFill>
          <a:ln w="9525" algn="ctr">
            <a:solidFill>
              <a:schemeClr val="tx1"/>
            </a:solidFill>
            <a:miter lim="800000"/>
            <a:headEnd/>
            <a:tailEnd/>
          </a:ln>
          <a:effectLst/>
        </p:spPr>
        <p:txBody>
          <a:bodyPr wrap="none" anchor="ctr">
            <a:spAutoFit/>
          </a:bodyPr>
          <a:lstStyle/>
          <a:p>
            <a:pPr marL="342900" indent="-342900" defTabSz="914400"/>
            <a:r>
              <a:rPr lang="en-CA" sz="1400"/>
              <a:t>Program</a:t>
            </a:r>
          </a:p>
        </p:txBody>
      </p:sp>
      <p:sp>
        <p:nvSpPr>
          <p:cNvPr id="371728" name="Line 16"/>
          <p:cNvSpPr>
            <a:spLocks noChangeShapeType="1"/>
          </p:cNvSpPr>
          <p:nvPr/>
        </p:nvSpPr>
        <p:spPr bwMode="auto">
          <a:xfrm>
            <a:off x="7958138" y="3694118"/>
            <a:ext cx="287337" cy="0"/>
          </a:xfrm>
          <a:prstGeom prst="line">
            <a:avLst/>
          </a:prstGeom>
          <a:noFill/>
          <a:ln w="19050">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ln/>
        </p:spPr>
        <p:txBody>
          <a:bodyPr/>
          <a:lstStyle/>
          <a:p>
            <a:r>
              <a:rPr lang="en-CA"/>
              <a:t>Brewer-Nash (Chinese Wall)</a:t>
            </a:r>
          </a:p>
        </p:txBody>
      </p:sp>
      <p:sp>
        <p:nvSpPr>
          <p:cNvPr id="373763" name="Rectangle 3"/>
          <p:cNvSpPr>
            <a:spLocks noGrp="1" noChangeArrowheads="1"/>
          </p:cNvSpPr>
          <p:nvPr>
            <p:ph idx="1"/>
          </p:nvPr>
        </p:nvSpPr>
        <p:spPr>
          <a:xfrm>
            <a:off x="685800" y="1981200"/>
            <a:ext cx="8153400" cy="2519370"/>
          </a:xfrm>
        </p:spPr>
        <p:txBody>
          <a:bodyPr/>
          <a:lstStyle/>
          <a:p>
            <a:r>
              <a:rPr lang="en-CA" sz="2800" dirty="0"/>
              <a:t>Users begin with no wall.</a:t>
            </a:r>
          </a:p>
          <a:p>
            <a:r>
              <a:rPr lang="en-CA" sz="2800" dirty="0"/>
              <a:t>Once Information about one client is read, information about competitors becomes inaccessible.</a:t>
            </a:r>
          </a:p>
          <a:p>
            <a:r>
              <a:rPr lang="en-CA" sz="2800" dirty="0"/>
              <a:t>Used to prevent a conflict of interest</a:t>
            </a:r>
            <a:r>
              <a:rPr lang="en-CA" dirty="0"/>
              <a:t>.</a:t>
            </a:r>
          </a:p>
          <a:p>
            <a:endParaRPr lang="en-CA" dirty="0"/>
          </a:p>
          <a:p>
            <a:endParaRPr lang="en-CA" dirty="0"/>
          </a:p>
        </p:txBody>
      </p:sp>
      <p:sp>
        <p:nvSpPr>
          <p:cNvPr id="10" name="Slide Number Placeholder 4"/>
          <p:cNvSpPr>
            <a:spLocks noGrp="1"/>
          </p:cNvSpPr>
          <p:nvPr>
            <p:ph type="sldNum" sz="quarter" idx="12"/>
          </p:nvPr>
        </p:nvSpPr>
        <p:spPr>
          <a:prstGeom prst="rect">
            <a:avLst/>
          </a:prstGeom>
        </p:spPr>
        <p:txBody>
          <a:bodyPr/>
          <a:lstStyle/>
          <a:p>
            <a:fld id="{B7ABC965-ECEF-4619-BF50-8A2123D28B49}" type="slidenum">
              <a:rPr lang="en-US"/>
              <a:pPr/>
              <a:t>41</a:t>
            </a:fld>
            <a:endParaRPr lang="en-US"/>
          </a:p>
        </p:txBody>
      </p:sp>
      <p:sp>
        <p:nvSpPr>
          <p:cNvPr id="373764" name="Text Box 4"/>
          <p:cNvSpPr txBox="1">
            <a:spLocks noChangeArrowheads="1"/>
          </p:cNvSpPr>
          <p:nvPr/>
        </p:nvSpPr>
        <p:spPr bwMode="auto">
          <a:xfrm>
            <a:off x="857224" y="4645032"/>
            <a:ext cx="5040313" cy="457200"/>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2400" b="1">
                <a:latin typeface="Times New Roman" pitchFamily="16" charset="0"/>
              </a:rPr>
              <a:t>A		B	C	D	E</a:t>
            </a:r>
          </a:p>
        </p:txBody>
      </p:sp>
      <p:sp>
        <p:nvSpPr>
          <p:cNvPr id="373765" name="Text Box 5"/>
          <p:cNvSpPr txBox="1">
            <a:spLocks noChangeArrowheads="1"/>
          </p:cNvSpPr>
          <p:nvPr/>
        </p:nvSpPr>
        <p:spPr bwMode="auto">
          <a:xfrm>
            <a:off x="2800324" y="5581657"/>
            <a:ext cx="1295400"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User</a:t>
            </a:r>
          </a:p>
        </p:txBody>
      </p:sp>
      <p:sp>
        <p:nvSpPr>
          <p:cNvPr id="373766" name="Line 6"/>
          <p:cNvSpPr>
            <a:spLocks noChangeShapeType="1"/>
          </p:cNvSpPr>
          <p:nvPr/>
        </p:nvSpPr>
        <p:spPr bwMode="auto">
          <a:xfrm flipH="1" flipV="1">
            <a:off x="2512987" y="5005394"/>
            <a:ext cx="792162" cy="576263"/>
          </a:xfrm>
          <a:prstGeom prst="line">
            <a:avLst/>
          </a:prstGeom>
          <a:noFill/>
          <a:ln w="25400">
            <a:solidFill>
              <a:schemeClr val="tx1"/>
            </a:solidFill>
            <a:round/>
            <a:headEnd/>
            <a:tailEnd type="triangle" w="med" len="med"/>
          </a:ln>
          <a:effectLst/>
        </p:spPr>
        <p:txBody>
          <a:bodyPr>
            <a:spAutoFit/>
          </a:bodyPr>
          <a:lstStyle/>
          <a:p>
            <a:endParaRPr lang="en-US"/>
          </a:p>
        </p:txBody>
      </p:sp>
      <p:sp>
        <p:nvSpPr>
          <p:cNvPr id="373767" name="Line 7"/>
          <p:cNvSpPr>
            <a:spLocks noChangeShapeType="1"/>
          </p:cNvSpPr>
          <p:nvPr/>
        </p:nvSpPr>
        <p:spPr bwMode="auto">
          <a:xfrm>
            <a:off x="3428992" y="4286256"/>
            <a:ext cx="144462" cy="2159000"/>
          </a:xfrm>
          <a:prstGeom prst="line">
            <a:avLst/>
          </a:prstGeom>
          <a:noFill/>
          <a:ln w="76200">
            <a:solidFill>
              <a:srgbClr val="800000"/>
            </a:solidFill>
            <a:prstDash val="sysDot"/>
            <a:round/>
            <a:headEnd/>
            <a:tailEnd/>
          </a:ln>
          <a:effectLst/>
        </p:spPr>
        <p:txBody>
          <a:bodyPr>
            <a:spAutoFit/>
          </a:bodyPr>
          <a:lstStyle/>
          <a:p>
            <a:endParaRPr lang="en-US"/>
          </a:p>
        </p:txBody>
      </p:sp>
      <p:sp>
        <p:nvSpPr>
          <p:cNvPr id="373768" name="Text Box 8"/>
          <p:cNvSpPr txBox="1">
            <a:spLocks noChangeArrowheads="1"/>
          </p:cNvSpPr>
          <p:nvPr/>
        </p:nvSpPr>
        <p:spPr bwMode="auto">
          <a:xfrm>
            <a:off x="4673574" y="5221294"/>
            <a:ext cx="1943100" cy="825500"/>
          </a:xfrm>
          <a:prstGeom prst="rect">
            <a:avLst/>
          </a:prstGeom>
          <a:noFill/>
          <a:ln w="25400" algn="ctr">
            <a:noFill/>
            <a:miter lim="800000"/>
            <a:headEnd/>
            <a:tailEnd/>
          </a:ln>
          <a:effectLst/>
        </p:spPr>
        <p:txBody>
          <a:bodyPr>
            <a:spAutoFit/>
          </a:bodyPr>
          <a:lstStyle/>
          <a:p>
            <a:pPr defTabSz="914400">
              <a:spcBef>
                <a:spcPct val="50000"/>
              </a:spcBef>
            </a:pPr>
            <a:r>
              <a:rPr lang="en-CA" sz="1600" i="1">
                <a:solidFill>
                  <a:schemeClr val="accent2"/>
                </a:solidFill>
              </a:rPr>
              <a:t>Companies D and E are competitors of company B</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r>
              <a:rPr lang="en-CA" smtClean="0"/>
              <a:t>Graham-Denning Model</a:t>
            </a:r>
            <a:endParaRPr lang="en-CA"/>
          </a:p>
        </p:txBody>
      </p:sp>
      <p:sp>
        <p:nvSpPr>
          <p:cNvPr id="411651" name="Rectangle 3"/>
          <p:cNvSpPr>
            <a:spLocks noGrp="1" noChangeArrowheads="1"/>
          </p:cNvSpPr>
          <p:nvPr>
            <p:ph type="body" idx="1"/>
          </p:nvPr>
        </p:nvSpPr>
        <p:spPr/>
        <p:txBody>
          <a:bodyPr/>
          <a:lstStyle/>
          <a:p>
            <a:r>
              <a:rPr lang="en-CA" dirty="0" smtClean="0"/>
              <a:t>Graham-Denning model has three parts:  subjects, objects and a set of basic rights for how subjects can manipulate objects.</a:t>
            </a:r>
            <a:endParaRPr lang="en-CA" dirty="0"/>
          </a:p>
        </p:txBody>
      </p:sp>
      <p:sp>
        <p:nvSpPr>
          <p:cNvPr id="8" name="Slide Number Placeholder 4"/>
          <p:cNvSpPr>
            <a:spLocks noGrp="1"/>
          </p:cNvSpPr>
          <p:nvPr>
            <p:ph type="sldNum" sz="quarter" idx="12"/>
          </p:nvPr>
        </p:nvSpPr>
        <p:spPr/>
        <p:txBody>
          <a:bodyPr/>
          <a:lstStyle/>
          <a:p>
            <a:fld id="{A283D236-28FA-4427-B61C-D65DDF5D9D0E}" type="slidenum">
              <a:rPr lang="en-US" smtClean="0"/>
              <a:pPr/>
              <a:t>42</a:t>
            </a:fld>
            <a:endParaRPr lang="en-US"/>
          </a:p>
        </p:txBody>
      </p:sp>
      <p:sp>
        <p:nvSpPr>
          <p:cNvPr id="411652" name="Rectangle 4"/>
          <p:cNvSpPr>
            <a:spLocks noChangeArrowheads="1"/>
          </p:cNvSpPr>
          <p:nvPr/>
        </p:nvSpPr>
        <p:spPr bwMode="auto">
          <a:xfrm>
            <a:off x="360393" y="4000504"/>
            <a:ext cx="2303463" cy="2698750"/>
          </a:xfrm>
          <a:prstGeom prst="rect">
            <a:avLst/>
          </a:prstGeom>
          <a:solidFill>
            <a:srgbClr val="CCFFFF"/>
          </a:solidFill>
          <a:ln w="12700" algn="ctr">
            <a:solidFill>
              <a:schemeClr val="tx1"/>
            </a:solidFill>
            <a:miter lim="800000"/>
            <a:headEnd/>
            <a:tailEnd/>
          </a:ln>
          <a:effectLst/>
        </p:spPr>
        <p:txBody>
          <a:bodyPr anchor="ctr"/>
          <a:lstStyle/>
          <a:p>
            <a:pPr algn="l" defTabSz="914400"/>
            <a:r>
              <a:rPr lang="en-CA" b="1" dirty="0"/>
              <a:t>Subject</a:t>
            </a:r>
          </a:p>
          <a:p>
            <a:pPr algn="l" defTabSz="914400"/>
            <a:r>
              <a:rPr lang="en-CA" dirty="0"/>
              <a:t>process + domain</a:t>
            </a:r>
          </a:p>
          <a:p>
            <a:pPr algn="l" defTabSz="914400"/>
            <a:r>
              <a:rPr lang="en-CA" dirty="0"/>
              <a:t>(Domain is set of constraints about how a subject can access an object)</a:t>
            </a:r>
          </a:p>
        </p:txBody>
      </p:sp>
      <p:sp>
        <p:nvSpPr>
          <p:cNvPr id="411653" name="Rectangle 5"/>
          <p:cNvSpPr>
            <a:spLocks noChangeArrowheads="1"/>
          </p:cNvSpPr>
          <p:nvPr/>
        </p:nvSpPr>
        <p:spPr bwMode="auto">
          <a:xfrm>
            <a:off x="3168681" y="4000504"/>
            <a:ext cx="3024187" cy="2698750"/>
          </a:xfrm>
          <a:prstGeom prst="rect">
            <a:avLst/>
          </a:prstGeom>
          <a:solidFill>
            <a:srgbClr val="FFCCFF"/>
          </a:solidFill>
          <a:ln w="12700" algn="ctr">
            <a:solidFill>
              <a:schemeClr val="tx1"/>
            </a:solidFill>
            <a:miter lim="800000"/>
            <a:headEnd/>
            <a:tailEnd/>
          </a:ln>
          <a:effectLst/>
        </p:spPr>
        <p:txBody>
          <a:bodyPr anchor="ctr"/>
          <a:lstStyle/>
          <a:p>
            <a:pPr algn="l" defTabSz="914400"/>
            <a:r>
              <a:rPr lang="en-CA" sz="1600" b="1"/>
              <a:t>Primitive protection rights</a:t>
            </a:r>
          </a:p>
          <a:p>
            <a:pPr algn="l" defTabSz="914400">
              <a:buFontTx/>
              <a:buAutoNum type="arabicPeriod"/>
            </a:pPr>
            <a:r>
              <a:rPr lang="en-CA" sz="1600"/>
              <a:t>Create object</a:t>
            </a:r>
          </a:p>
          <a:p>
            <a:pPr algn="l" defTabSz="914400">
              <a:buFontTx/>
              <a:buAutoNum type="arabicPeriod"/>
            </a:pPr>
            <a:r>
              <a:rPr lang="en-CA" sz="1600"/>
              <a:t>Create subject</a:t>
            </a:r>
          </a:p>
          <a:p>
            <a:pPr algn="l" defTabSz="914400">
              <a:buFontTx/>
              <a:buAutoNum type="arabicPeriod"/>
            </a:pPr>
            <a:r>
              <a:rPr lang="en-CA" sz="1600"/>
              <a:t>Delete object</a:t>
            </a:r>
          </a:p>
          <a:p>
            <a:pPr algn="l" defTabSz="914400">
              <a:buFontTx/>
              <a:buAutoNum type="arabicPeriod"/>
            </a:pPr>
            <a:r>
              <a:rPr lang="en-CA" sz="1600"/>
              <a:t>Delete subject</a:t>
            </a:r>
          </a:p>
          <a:p>
            <a:pPr algn="l" defTabSz="914400">
              <a:buFontTx/>
              <a:buAutoNum type="arabicPeriod"/>
            </a:pPr>
            <a:r>
              <a:rPr lang="en-CA" sz="1600"/>
              <a:t>Read access right</a:t>
            </a:r>
          </a:p>
          <a:p>
            <a:pPr algn="l" defTabSz="914400">
              <a:buFontTx/>
              <a:buAutoNum type="arabicPeriod"/>
            </a:pPr>
            <a:r>
              <a:rPr lang="en-CA" sz="1600"/>
              <a:t>Grant access right</a:t>
            </a:r>
          </a:p>
          <a:p>
            <a:pPr algn="l" defTabSz="914400">
              <a:buFontTx/>
              <a:buAutoNum type="arabicPeriod"/>
            </a:pPr>
            <a:r>
              <a:rPr lang="en-CA" sz="1600"/>
              <a:t>Delete access right</a:t>
            </a:r>
          </a:p>
          <a:p>
            <a:pPr algn="l" defTabSz="914400">
              <a:buFontTx/>
              <a:buAutoNum type="arabicPeriod"/>
            </a:pPr>
            <a:r>
              <a:rPr lang="en-CA" sz="1600"/>
              <a:t>Transfer access right</a:t>
            </a:r>
          </a:p>
        </p:txBody>
      </p:sp>
      <p:sp>
        <p:nvSpPr>
          <p:cNvPr id="411654" name="Rectangle 6"/>
          <p:cNvSpPr>
            <a:spLocks noChangeArrowheads="1"/>
          </p:cNvSpPr>
          <p:nvPr/>
        </p:nvSpPr>
        <p:spPr bwMode="auto">
          <a:xfrm>
            <a:off x="6626256" y="4002091"/>
            <a:ext cx="2303462" cy="2698750"/>
          </a:xfrm>
          <a:prstGeom prst="rect">
            <a:avLst/>
          </a:prstGeom>
          <a:solidFill>
            <a:srgbClr val="CCFFFF"/>
          </a:solidFill>
          <a:ln w="12700" algn="ctr">
            <a:solidFill>
              <a:schemeClr val="tx1"/>
            </a:solidFill>
            <a:miter lim="800000"/>
            <a:headEnd/>
            <a:tailEnd/>
          </a:ln>
          <a:effectLst/>
        </p:spPr>
        <p:txBody>
          <a:bodyPr anchor="ctr"/>
          <a:lstStyle/>
          <a:p>
            <a:pPr algn="l" defTabSz="914400"/>
            <a:r>
              <a:rPr lang="en-CA" b="1"/>
              <a:t>Object</a:t>
            </a:r>
          </a:p>
          <a:p>
            <a:pPr algn="l" defTabSz="914400"/>
            <a:r>
              <a:rPr lang="en-CA"/>
              <a:t>(Subjects can also be objects at times)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ln/>
        </p:spPr>
        <p:txBody>
          <a:bodyPr/>
          <a:lstStyle/>
          <a:p>
            <a:r>
              <a:rPr lang="en-CA"/>
              <a:t>Security Models – Security Concerns</a:t>
            </a:r>
          </a:p>
        </p:txBody>
      </p:sp>
      <p:sp>
        <p:nvSpPr>
          <p:cNvPr id="415747" name="Rectangle 3"/>
          <p:cNvSpPr>
            <a:spLocks noGrp="1" noChangeArrowheads="1"/>
          </p:cNvSpPr>
          <p:nvPr>
            <p:ph idx="1"/>
          </p:nvPr>
        </p:nvSpPr>
        <p:spPr/>
        <p:txBody>
          <a:bodyPr/>
          <a:lstStyle/>
          <a:p>
            <a:pPr>
              <a:lnSpc>
                <a:spcPct val="90000"/>
              </a:lnSpc>
              <a:buNone/>
            </a:pPr>
            <a:r>
              <a:rPr lang="en-CA" sz="2400" b="1" dirty="0">
                <a:solidFill>
                  <a:srgbClr val="FF0000"/>
                </a:solidFill>
              </a:rPr>
              <a:t>Covert Channels:</a:t>
            </a:r>
          </a:p>
          <a:p>
            <a:pPr>
              <a:lnSpc>
                <a:spcPct val="90000"/>
              </a:lnSpc>
              <a:buFontTx/>
              <a:buChar char="•"/>
            </a:pPr>
            <a:r>
              <a:rPr lang="en-CA" sz="1800" dirty="0"/>
              <a:t>Way for subject to receive information in an unauthorized manner</a:t>
            </a:r>
          </a:p>
          <a:p>
            <a:pPr>
              <a:lnSpc>
                <a:spcPct val="90000"/>
              </a:lnSpc>
              <a:buFontTx/>
              <a:buChar char="•"/>
            </a:pPr>
            <a:r>
              <a:rPr lang="en-CA" sz="1800" dirty="0"/>
              <a:t>A type of information path not intended for communication</a:t>
            </a:r>
          </a:p>
          <a:p>
            <a:pPr>
              <a:lnSpc>
                <a:spcPct val="90000"/>
              </a:lnSpc>
              <a:buFontTx/>
              <a:buChar char="•"/>
            </a:pPr>
            <a:r>
              <a:rPr lang="en-CA" sz="1800" dirty="0" smtClean="0"/>
              <a:t>Covert </a:t>
            </a:r>
            <a:r>
              <a:rPr lang="en-CA" sz="1800" i="1" dirty="0"/>
              <a:t>Timing</a:t>
            </a:r>
            <a:r>
              <a:rPr lang="en-CA" sz="1800" dirty="0"/>
              <a:t> Channel</a:t>
            </a:r>
          </a:p>
          <a:p>
            <a:pPr lvl="1">
              <a:lnSpc>
                <a:spcPct val="90000"/>
              </a:lnSpc>
            </a:pPr>
            <a:r>
              <a:rPr lang="en-US" sz="1600" dirty="0" smtClean="0"/>
              <a:t>Unintended information about data gets leaked through observing the timing of events. </a:t>
            </a:r>
          </a:p>
          <a:p>
            <a:pPr lvl="1">
              <a:lnSpc>
                <a:spcPct val="90000"/>
              </a:lnSpc>
            </a:pPr>
            <a:r>
              <a:rPr lang="en-US" sz="1200" dirty="0" smtClean="0"/>
              <a:t>Example:  attacker can observe how long an authentication takes when the user types in the correct password. When the attacker tries his own values, he can first try strings of various length. When he finds a string of the </a:t>
            </a:r>
            <a:r>
              <a:rPr lang="en-US" sz="1200" b="1" dirty="0" smtClean="0"/>
              <a:t>right</a:t>
            </a:r>
            <a:r>
              <a:rPr lang="en-US" sz="1200" dirty="0" smtClean="0"/>
              <a:t> length, the computation will take a bit longer.</a:t>
            </a:r>
            <a:endParaRPr lang="en-CA" sz="1200" dirty="0"/>
          </a:p>
          <a:p>
            <a:pPr>
              <a:lnSpc>
                <a:spcPct val="90000"/>
              </a:lnSpc>
              <a:buFontTx/>
              <a:buChar char="•"/>
            </a:pPr>
            <a:r>
              <a:rPr lang="en-CA" sz="1800" dirty="0"/>
              <a:t>Covert </a:t>
            </a:r>
            <a:r>
              <a:rPr lang="en-CA" sz="1800" i="1" dirty="0"/>
              <a:t>Storage</a:t>
            </a:r>
            <a:r>
              <a:rPr lang="en-CA" sz="1800" dirty="0"/>
              <a:t> Channel</a:t>
            </a:r>
          </a:p>
          <a:p>
            <a:pPr lvl="1">
              <a:lnSpc>
                <a:spcPct val="90000"/>
              </a:lnSpc>
            </a:pPr>
            <a:r>
              <a:rPr lang="en-US" sz="1600" dirty="0" smtClean="0"/>
              <a:t>Out-of-band data is stored in messages for the purpose of memory reuse.</a:t>
            </a:r>
          </a:p>
          <a:p>
            <a:pPr lvl="1">
              <a:lnSpc>
                <a:spcPct val="90000"/>
              </a:lnSpc>
            </a:pPr>
            <a:r>
              <a:rPr lang="en-US" sz="1200" dirty="0" smtClean="0"/>
              <a:t>Example:  using the name of a file or perhaps status bits associated with it that can be read by all users to signal the contents of the file. </a:t>
            </a:r>
            <a:r>
              <a:rPr lang="en-US" sz="1200" dirty="0" err="1" smtClean="0"/>
              <a:t>Steganography</a:t>
            </a:r>
            <a:r>
              <a:rPr lang="en-US" sz="1200" dirty="0" smtClean="0"/>
              <a:t>, concealing information in such a manner that no one but the intended recipient knows of the existence of the message, is a good example of a covert storage channel.</a:t>
            </a:r>
            <a:endParaRPr lang="en-CA" sz="1200" dirty="0"/>
          </a:p>
        </p:txBody>
      </p:sp>
      <p:sp>
        <p:nvSpPr>
          <p:cNvPr id="6" name="Slide Number Placeholder 4"/>
          <p:cNvSpPr>
            <a:spLocks noGrp="1"/>
          </p:cNvSpPr>
          <p:nvPr>
            <p:ph type="sldNum" sz="quarter" idx="12"/>
          </p:nvPr>
        </p:nvSpPr>
        <p:spPr>
          <a:prstGeom prst="rect">
            <a:avLst/>
          </a:prstGeom>
        </p:spPr>
        <p:txBody>
          <a:bodyPr/>
          <a:lstStyle/>
          <a:p>
            <a:fld id="{656D0A5E-3DB7-455E-A2E3-BC49B3CF6DA9}" type="slidenum">
              <a:rPr lang="en-US"/>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532BFA77-4FBC-464D-8D92-F01DE30983B0}" type="slidenum">
              <a:rPr lang="en-US"/>
              <a:pPr/>
              <a:t>44</a:t>
            </a:fld>
            <a:endParaRPr lang="en-US"/>
          </a:p>
        </p:txBody>
      </p:sp>
      <p:sp>
        <p:nvSpPr>
          <p:cNvPr id="416770" name="Rectangle 2"/>
          <p:cNvSpPr>
            <a:spLocks noGrp="1" noChangeArrowheads="1"/>
          </p:cNvSpPr>
          <p:nvPr>
            <p:ph type="title"/>
          </p:nvPr>
        </p:nvSpPr>
        <p:spPr>
          <a:ln/>
        </p:spPr>
        <p:txBody>
          <a:bodyPr/>
          <a:lstStyle/>
          <a:p>
            <a:r>
              <a:rPr lang="en-CA"/>
              <a:t>Security Modes of Operation</a:t>
            </a:r>
          </a:p>
        </p:txBody>
      </p:sp>
      <p:sp>
        <p:nvSpPr>
          <p:cNvPr id="416771" name="Rectangle 3"/>
          <p:cNvSpPr>
            <a:spLocks noGrp="1" noChangeArrowheads="1"/>
          </p:cNvSpPr>
          <p:nvPr>
            <p:ph type="body" idx="1"/>
          </p:nvPr>
        </p:nvSpPr>
        <p:spPr/>
        <p:txBody>
          <a:bodyPr>
            <a:normAutofit lnSpcReduction="10000"/>
          </a:bodyPr>
          <a:lstStyle/>
          <a:p>
            <a:pPr>
              <a:lnSpc>
                <a:spcPct val="80000"/>
              </a:lnSpc>
              <a:buNone/>
            </a:pPr>
            <a:r>
              <a:rPr lang="en-CA" sz="2000" b="1" dirty="0" smtClean="0">
                <a:solidFill>
                  <a:schemeClr val="accent2"/>
                </a:solidFill>
              </a:rPr>
              <a:t>Dedicated </a:t>
            </a:r>
            <a:r>
              <a:rPr lang="en-CA" sz="2000" b="1" dirty="0">
                <a:solidFill>
                  <a:schemeClr val="accent2"/>
                </a:solidFill>
              </a:rPr>
              <a:t>Security Mode</a:t>
            </a:r>
          </a:p>
          <a:p>
            <a:pPr>
              <a:lnSpc>
                <a:spcPct val="80000"/>
              </a:lnSpc>
              <a:buFontTx/>
              <a:buChar char="•"/>
            </a:pPr>
            <a:r>
              <a:rPr lang="en-CA" sz="2000" dirty="0"/>
              <a:t>All users have security clearance for all the data on the system</a:t>
            </a:r>
          </a:p>
          <a:p>
            <a:pPr>
              <a:lnSpc>
                <a:spcPct val="80000"/>
              </a:lnSpc>
              <a:buFontTx/>
              <a:buChar char="•"/>
            </a:pPr>
            <a:r>
              <a:rPr lang="en-CA" sz="2000" dirty="0"/>
              <a:t>Formal need to know about all data in the system</a:t>
            </a:r>
          </a:p>
          <a:p>
            <a:pPr>
              <a:lnSpc>
                <a:spcPct val="80000"/>
              </a:lnSpc>
              <a:buNone/>
            </a:pPr>
            <a:r>
              <a:rPr lang="en-CA" sz="2000" b="1" dirty="0">
                <a:solidFill>
                  <a:schemeClr val="accent2"/>
                </a:solidFill>
              </a:rPr>
              <a:t>System High-Security Mode</a:t>
            </a:r>
          </a:p>
          <a:p>
            <a:pPr>
              <a:lnSpc>
                <a:spcPct val="80000"/>
              </a:lnSpc>
              <a:buFontTx/>
              <a:buChar char="•"/>
            </a:pPr>
            <a:r>
              <a:rPr lang="en-CA" sz="2000" dirty="0"/>
              <a:t>All users have security clearance for all the data on the system</a:t>
            </a:r>
          </a:p>
          <a:p>
            <a:pPr>
              <a:lnSpc>
                <a:spcPct val="80000"/>
              </a:lnSpc>
              <a:buFontTx/>
              <a:buChar char="•"/>
            </a:pPr>
            <a:r>
              <a:rPr lang="en-CA" sz="2000" dirty="0"/>
              <a:t>All data subject to formal approval</a:t>
            </a:r>
          </a:p>
          <a:p>
            <a:pPr>
              <a:lnSpc>
                <a:spcPct val="80000"/>
              </a:lnSpc>
              <a:buFontTx/>
              <a:buChar char="•"/>
            </a:pPr>
            <a:r>
              <a:rPr lang="en-CA" sz="2000" dirty="0"/>
              <a:t>Need to know for some of the data in the system</a:t>
            </a:r>
          </a:p>
          <a:p>
            <a:pPr>
              <a:lnSpc>
                <a:spcPct val="80000"/>
              </a:lnSpc>
              <a:buNone/>
            </a:pPr>
            <a:r>
              <a:rPr lang="en-CA" sz="2000" b="1" dirty="0">
                <a:solidFill>
                  <a:schemeClr val="accent2"/>
                </a:solidFill>
              </a:rPr>
              <a:t>Compartmented Security Mode</a:t>
            </a:r>
          </a:p>
          <a:p>
            <a:pPr>
              <a:lnSpc>
                <a:spcPct val="80000"/>
              </a:lnSpc>
              <a:buFontTx/>
              <a:buChar char="•"/>
            </a:pPr>
            <a:r>
              <a:rPr lang="en-CA" sz="2000" dirty="0"/>
              <a:t>All users have security clearance for all the data on the system </a:t>
            </a:r>
          </a:p>
          <a:p>
            <a:pPr>
              <a:lnSpc>
                <a:spcPct val="80000"/>
              </a:lnSpc>
              <a:buFontTx/>
              <a:buChar char="•"/>
            </a:pPr>
            <a:r>
              <a:rPr lang="en-CA" sz="2000" dirty="0"/>
              <a:t>Need to know and formal access approval required for some of the data</a:t>
            </a:r>
          </a:p>
          <a:p>
            <a:pPr>
              <a:lnSpc>
                <a:spcPct val="80000"/>
              </a:lnSpc>
              <a:buNone/>
            </a:pPr>
            <a:r>
              <a:rPr lang="en-CA" sz="2000" b="1" dirty="0">
                <a:solidFill>
                  <a:schemeClr val="accent2"/>
                </a:solidFill>
              </a:rPr>
              <a:t>Multilevel Security Mode</a:t>
            </a:r>
            <a:r>
              <a:rPr lang="en-CA" sz="2000" dirty="0"/>
              <a:t> (MLS, see </a:t>
            </a:r>
            <a:r>
              <a:rPr lang="en-CA" sz="2000" dirty="0">
                <a:hlinkClick r:id="rId3"/>
              </a:rPr>
              <a:t>Wikipedia</a:t>
            </a:r>
            <a:r>
              <a:rPr lang="en-CA" sz="2000" dirty="0"/>
              <a:t>)</a:t>
            </a:r>
          </a:p>
          <a:p>
            <a:pPr>
              <a:lnSpc>
                <a:spcPct val="80000"/>
              </a:lnSpc>
              <a:buFontTx/>
              <a:buChar char="•"/>
            </a:pPr>
            <a:r>
              <a:rPr lang="en-CA" sz="2000" dirty="0"/>
              <a:t>Simultaneous access granted to users with different security clearances and different needs-to-know.</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r>
              <a:rPr lang="en-CA" smtClean="0"/>
              <a:t>Part 3 - Security product evaluation </a:t>
            </a:r>
            <a:endParaRPr lang="en-CA"/>
          </a:p>
        </p:txBody>
      </p:sp>
      <p:sp>
        <p:nvSpPr>
          <p:cNvPr id="392195" name="Rectangle 3"/>
          <p:cNvSpPr>
            <a:spLocks noGrp="1" noChangeArrowheads="1"/>
          </p:cNvSpPr>
          <p:nvPr>
            <p:ph type="body" idx="1"/>
          </p:nvPr>
        </p:nvSpPr>
        <p:spPr/>
        <p:txBody>
          <a:bodyPr>
            <a:normAutofit fontScale="92500" lnSpcReduction="20000"/>
          </a:bodyPr>
          <a:lstStyle/>
          <a:p>
            <a:r>
              <a:rPr lang="en-CA" dirty="0" smtClean="0"/>
              <a:t>Security product evaluation methods and criteria</a:t>
            </a:r>
          </a:p>
          <a:p>
            <a:pPr lvl="1"/>
            <a:r>
              <a:rPr lang="en-CA" dirty="0" smtClean="0"/>
              <a:t>Rainbow Series, TCSEC</a:t>
            </a:r>
          </a:p>
          <a:p>
            <a:pPr lvl="1"/>
            <a:r>
              <a:rPr lang="en-CA" dirty="0" smtClean="0"/>
              <a:t>ITSEC</a:t>
            </a:r>
          </a:p>
          <a:p>
            <a:pPr lvl="1"/>
            <a:r>
              <a:rPr lang="en-CA" dirty="0" smtClean="0"/>
              <a:t>Common Criteria</a:t>
            </a:r>
          </a:p>
          <a:p>
            <a:pPr lvl="1"/>
            <a:r>
              <a:rPr lang="en-CA" dirty="0" smtClean="0"/>
              <a:t>Certification and Accreditation</a:t>
            </a:r>
          </a:p>
          <a:p>
            <a:pPr lvl="1"/>
            <a:endParaRPr lang="en-CA" dirty="0" smtClean="0"/>
          </a:p>
          <a:p>
            <a:r>
              <a:rPr lang="en-CA" dirty="0" smtClean="0">
                <a:solidFill>
                  <a:schemeClr val="tx2"/>
                </a:solidFill>
              </a:rPr>
              <a:t>Q:  What is trust and assurance?</a:t>
            </a:r>
          </a:p>
          <a:p>
            <a:r>
              <a:rPr lang="en-CA" dirty="0" smtClean="0">
                <a:solidFill>
                  <a:schemeClr val="tx2"/>
                </a:solidFill>
              </a:rPr>
              <a:t>Q:  Why would a vendor submit a product for evaluation?</a:t>
            </a:r>
          </a:p>
          <a:p>
            <a:pPr lvl="1"/>
            <a:endParaRPr lang="en-CA" dirty="0"/>
          </a:p>
        </p:txBody>
      </p:sp>
      <p:sp>
        <p:nvSpPr>
          <p:cNvPr id="5" name="Slide Number Placeholder 4"/>
          <p:cNvSpPr>
            <a:spLocks noGrp="1"/>
          </p:cNvSpPr>
          <p:nvPr>
            <p:ph type="sldNum" sz="quarter" idx="12"/>
          </p:nvPr>
        </p:nvSpPr>
        <p:spPr/>
        <p:txBody>
          <a:bodyPr/>
          <a:lstStyle/>
          <a:p>
            <a:fld id="{90E40454-FD89-42E8-A1D8-4C5F3623438D}"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D0B96FEF-8FFE-4449-A0DD-3B6ED230D06A}" type="slidenum">
              <a:rPr lang="en-US"/>
              <a:pPr/>
              <a:t>46</a:t>
            </a:fld>
            <a:endParaRPr lang="en-US"/>
          </a:p>
        </p:txBody>
      </p:sp>
      <p:sp>
        <p:nvSpPr>
          <p:cNvPr id="359426" name="Rectangle 2"/>
          <p:cNvSpPr>
            <a:spLocks noGrp="1" noChangeArrowheads="1"/>
          </p:cNvSpPr>
          <p:nvPr>
            <p:ph type="title"/>
          </p:nvPr>
        </p:nvSpPr>
        <p:spPr>
          <a:ln/>
        </p:spPr>
        <p:txBody>
          <a:bodyPr/>
          <a:lstStyle/>
          <a:p>
            <a:r>
              <a:rPr lang="en-CA"/>
              <a:t>Security Frameworks</a:t>
            </a:r>
            <a:br>
              <a:rPr lang="en-CA"/>
            </a:br>
            <a:r>
              <a:rPr lang="en-CA"/>
              <a:t>ISO 17799</a:t>
            </a:r>
          </a:p>
        </p:txBody>
      </p:sp>
      <p:sp>
        <p:nvSpPr>
          <p:cNvPr id="359427" name="Rectangle 3"/>
          <p:cNvSpPr>
            <a:spLocks noGrp="1" noChangeArrowheads="1"/>
          </p:cNvSpPr>
          <p:nvPr>
            <p:ph type="body" idx="1"/>
          </p:nvPr>
        </p:nvSpPr>
        <p:spPr/>
        <p:txBody>
          <a:bodyPr/>
          <a:lstStyle/>
          <a:p>
            <a:pPr marL="533400" indent="-533400">
              <a:lnSpc>
                <a:spcPct val="80000"/>
              </a:lnSpc>
              <a:buNone/>
            </a:pPr>
            <a:r>
              <a:rPr lang="en-CA" sz="1800" dirty="0"/>
              <a:t>ISO/IEC 17799:2005, the “</a:t>
            </a:r>
            <a:r>
              <a:rPr lang="en-CA" sz="1800" dirty="0">
                <a:solidFill>
                  <a:srgbClr val="000099"/>
                </a:solidFill>
              </a:rPr>
              <a:t>Code of practice</a:t>
            </a:r>
            <a:r>
              <a:rPr lang="en-CA" sz="1800" dirty="0"/>
              <a:t> for Information Security Management”</a:t>
            </a:r>
          </a:p>
          <a:p>
            <a:pPr marL="533400" indent="-533400">
              <a:lnSpc>
                <a:spcPct val="80000"/>
              </a:lnSpc>
              <a:buNone/>
            </a:pPr>
            <a:r>
              <a:rPr lang="en-CA" sz="1800" dirty="0"/>
              <a:t>Detailed list of things you should do, or best practises</a:t>
            </a:r>
          </a:p>
          <a:p>
            <a:pPr marL="533400" indent="-533400">
              <a:lnSpc>
                <a:spcPct val="80000"/>
              </a:lnSpc>
              <a:buNone/>
            </a:pPr>
            <a:r>
              <a:rPr lang="en-CA" sz="1800" dirty="0"/>
              <a:t>Addresses 11 categories:</a:t>
            </a:r>
          </a:p>
          <a:p>
            <a:pPr marL="533400" indent="-533400">
              <a:lnSpc>
                <a:spcPct val="80000"/>
              </a:lnSpc>
              <a:buFontTx/>
              <a:buAutoNum type="arabicPeriod"/>
            </a:pPr>
            <a:r>
              <a:rPr lang="en-CA" sz="1800" dirty="0"/>
              <a:t>Business continuity management (BCP, DR)</a:t>
            </a:r>
          </a:p>
          <a:p>
            <a:pPr marL="533400" indent="-533400">
              <a:lnSpc>
                <a:spcPct val="80000"/>
              </a:lnSpc>
              <a:buFontTx/>
              <a:buAutoNum type="arabicPeriod"/>
            </a:pPr>
            <a:r>
              <a:rPr lang="en-CA" sz="1800" dirty="0"/>
              <a:t>Access controls</a:t>
            </a:r>
          </a:p>
          <a:p>
            <a:pPr marL="533400" indent="-533400">
              <a:lnSpc>
                <a:spcPct val="80000"/>
              </a:lnSpc>
              <a:buFontTx/>
              <a:buAutoNum type="arabicPeriod"/>
            </a:pPr>
            <a:r>
              <a:rPr lang="en-CA" sz="1800" dirty="0"/>
              <a:t>Systems development, acquisition and maintenance</a:t>
            </a:r>
          </a:p>
          <a:p>
            <a:pPr marL="533400" indent="-533400">
              <a:lnSpc>
                <a:spcPct val="80000"/>
              </a:lnSpc>
              <a:buFontTx/>
              <a:buAutoNum type="arabicPeriod"/>
            </a:pPr>
            <a:r>
              <a:rPr lang="en-CA" sz="1800" dirty="0"/>
              <a:t>Physical and environmental security</a:t>
            </a:r>
          </a:p>
          <a:p>
            <a:pPr marL="533400" indent="-533400">
              <a:lnSpc>
                <a:spcPct val="80000"/>
              </a:lnSpc>
              <a:buFontTx/>
              <a:buAutoNum type="arabicPeriod"/>
            </a:pPr>
            <a:r>
              <a:rPr lang="en-CA" sz="1800" dirty="0"/>
              <a:t>Compliance</a:t>
            </a:r>
          </a:p>
          <a:p>
            <a:pPr marL="533400" indent="-533400">
              <a:lnSpc>
                <a:spcPct val="80000"/>
              </a:lnSpc>
              <a:buFontTx/>
              <a:buAutoNum type="arabicPeriod"/>
            </a:pPr>
            <a:r>
              <a:rPr lang="en-CA" sz="1800" dirty="0"/>
              <a:t>Human resources</a:t>
            </a:r>
          </a:p>
          <a:p>
            <a:pPr marL="533400" indent="-533400">
              <a:lnSpc>
                <a:spcPct val="80000"/>
              </a:lnSpc>
              <a:buFontTx/>
              <a:buAutoNum type="arabicPeriod"/>
            </a:pPr>
            <a:r>
              <a:rPr lang="en-CA" sz="1800" dirty="0"/>
              <a:t>Information security organization</a:t>
            </a:r>
          </a:p>
          <a:p>
            <a:pPr marL="533400" indent="-533400">
              <a:lnSpc>
                <a:spcPct val="80000"/>
              </a:lnSpc>
              <a:buFontTx/>
              <a:buAutoNum type="arabicPeriod"/>
            </a:pPr>
            <a:r>
              <a:rPr lang="en-CA" sz="1800" dirty="0"/>
              <a:t>Communications and operations management</a:t>
            </a:r>
          </a:p>
          <a:p>
            <a:pPr marL="533400" indent="-533400">
              <a:lnSpc>
                <a:spcPct val="80000"/>
              </a:lnSpc>
              <a:buFontTx/>
              <a:buAutoNum type="arabicPeriod"/>
            </a:pPr>
            <a:r>
              <a:rPr lang="en-CA" sz="1800" dirty="0"/>
              <a:t>Asset management</a:t>
            </a:r>
          </a:p>
          <a:p>
            <a:pPr marL="533400" indent="-533400">
              <a:lnSpc>
                <a:spcPct val="80000"/>
              </a:lnSpc>
              <a:buFontTx/>
              <a:buAutoNum type="arabicPeriod"/>
            </a:pPr>
            <a:r>
              <a:rPr lang="en-CA" sz="1800" dirty="0"/>
              <a:t>Security policy</a:t>
            </a:r>
          </a:p>
          <a:p>
            <a:pPr marL="533400" indent="-533400">
              <a:lnSpc>
                <a:spcPct val="80000"/>
              </a:lnSpc>
              <a:buFontTx/>
              <a:buAutoNum type="arabicPeriod"/>
            </a:pPr>
            <a:r>
              <a:rPr lang="en-CA" sz="1800" dirty="0"/>
              <a:t>Information security incident management</a:t>
            </a:r>
          </a:p>
        </p:txBody>
      </p:sp>
      <p:sp>
        <p:nvSpPr>
          <p:cNvPr id="359428" name="AutoShape 4"/>
          <p:cNvSpPr>
            <a:spLocks noChangeArrowheads="1"/>
          </p:cNvSpPr>
          <p:nvPr/>
        </p:nvSpPr>
        <p:spPr bwMode="auto">
          <a:xfrm>
            <a:off x="7215206" y="2428868"/>
            <a:ext cx="1584325" cy="1152525"/>
          </a:xfrm>
          <a:prstGeom prst="wedgeRectCallout">
            <a:avLst>
              <a:gd name="adj1" fmla="val -101505"/>
              <a:gd name="adj2" fmla="val -50116"/>
            </a:avLst>
          </a:prstGeom>
          <a:solidFill>
            <a:srgbClr val="FFFF99"/>
          </a:solidFill>
          <a:ln w="25400" algn="ctr">
            <a:solidFill>
              <a:schemeClr val="tx1"/>
            </a:solidFill>
            <a:miter lim="800000"/>
            <a:headEnd/>
            <a:tailEnd/>
          </a:ln>
          <a:effectLst/>
        </p:spPr>
        <p:txBody>
          <a:bodyPr>
            <a:spAutoFit/>
          </a:bodyPr>
          <a:lstStyle/>
          <a:p>
            <a:pPr algn="l" defTabSz="914400"/>
            <a:r>
              <a:rPr lang="en-CA" b="1"/>
              <a:t>ISO 17799</a:t>
            </a:r>
          </a:p>
          <a:p>
            <a:pPr algn="l" defTabSz="914400"/>
            <a:r>
              <a:rPr lang="en-CA" b="1"/>
              <a:t>is now</a:t>
            </a:r>
          </a:p>
          <a:p>
            <a:pPr algn="l" defTabSz="914400"/>
            <a:r>
              <a:rPr lang="en-CA" b="1"/>
              <a:t>ISO 27002</a:t>
            </a:r>
            <a:endParaRPr lang="en-CA"/>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126016F4-CAF9-4FA4-B39B-CD387C45F313}" type="slidenum">
              <a:rPr lang="en-US"/>
              <a:pPr/>
              <a:t>47</a:t>
            </a:fld>
            <a:endParaRPr lang="en-US"/>
          </a:p>
        </p:txBody>
      </p:sp>
      <p:sp>
        <p:nvSpPr>
          <p:cNvPr id="360450" name="Rectangle 2"/>
          <p:cNvSpPr>
            <a:spLocks noGrp="1" noChangeArrowheads="1"/>
          </p:cNvSpPr>
          <p:nvPr>
            <p:ph type="title"/>
          </p:nvPr>
        </p:nvSpPr>
        <p:spPr>
          <a:ln/>
        </p:spPr>
        <p:txBody>
          <a:bodyPr/>
          <a:lstStyle/>
          <a:p>
            <a:r>
              <a:rPr lang="en-CA"/>
              <a:t>BS 7799:2, ISO 27001</a:t>
            </a:r>
          </a:p>
        </p:txBody>
      </p:sp>
      <p:sp>
        <p:nvSpPr>
          <p:cNvPr id="360451" name="Rectangle 3"/>
          <p:cNvSpPr>
            <a:spLocks noGrp="1" noChangeArrowheads="1"/>
          </p:cNvSpPr>
          <p:nvPr>
            <p:ph type="body" idx="1"/>
          </p:nvPr>
        </p:nvSpPr>
        <p:spPr/>
        <p:txBody>
          <a:bodyPr>
            <a:normAutofit lnSpcReduction="10000"/>
          </a:bodyPr>
          <a:lstStyle/>
          <a:p>
            <a:pPr>
              <a:lnSpc>
                <a:spcPct val="80000"/>
              </a:lnSpc>
            </a:pPr>
            <a:r>
              <a:rPr lang="en-CA" sz="2400"/>
              <a:t>BS 7799:2</a:t>
            </a:r>
          </a:p>
          <a:p>
            <a:pPr>
              <a:lnSpc>
                <a:spcPct val="80000"/>
              </a:lnSpc>
              <a:buFontTx/>
              <a:buChar char="•"/>
            </a:pPr>
            <a:r>
              <a:rPr lang="en-CA" sz="2400"/>
              <a:t>Published by the British Standards Institute (BSI), 1995</a:t>
            </a:r>
          </a:p>
          <a:p>
            <a:pPr>
              <a:lnSpc>
                <a:spcPct val="80000"/>
              </a:lnSpc>
              <a:buFontTx/>
              <a:buChar char="•"/>
            </a:pPr>
            <a:r>
              <a:rPr lang="en-CA" sz="2400"/>
              <a:t>Provides instructions on how to apply ISO/IEC 17799, and to construct, run, sustain and advance information security management</a:t>
            </a:r>
          </a:p>
          <a:p>
            <a:pPr>
              <a:lnSpc>
                <a:spcPct val="80000"/>
              </a:lnSpc>
            </a:pPr>
            <a:endParaRPr lang="en-CA" sz="2400"/>
          </a:p>
          <a:p>
            <a:pPr>
              <a:lnSpc>
                <a:spcPct val="80000"/>
              </a:lnSpc>
            </a:pPr>
            <a:r>
              <a:rPr lang="en-CA" sz="2400"/>
              <a:t>ISO 27001</a:t>
            </a:r>
          </a:p>
          <a:p>
            <a:pPr>
              <a:lnSpc>
                <a:spcPct val="80000"/>
              </a:lnSpc>
              <a:buFontTx/>
              <a:buChar char="•"/>
            </a:pPr>
            <a:r>
              <a:rPr lang="en-CA" sz="2400"/>
              <a:t>“Information Security Management:  </a:t>
            </a:r>
            <a:r>
              <a:rPr lang="en-CA" sz="2400">
                <a:solidFill>
                  <a:srgbClr val="000099"/>
                </a:solidFill>
              </a:rPr>
              <a:t>Specification with Guidelines for Use</a:t>
            </a:r>
            <a:r>
              <a:rPr lang="en-CA" sz="2400"/>
              <a:t>”</a:t>
            </a:r>
          </a:p>
          <a:p>
            <a:pPr>
              <a:lnSpc>
                <a:spcPct val="80000"/>
              </a:lnSpc>
              <a:buFontTx/>
              <a:buChar char="•"/>
            </a:pPr>
            <a:r>
              <a:rPr lang="en-CA" sz="2400"/>
              <a:t>Replace BS 7799-2:2002</a:t>
            </a:r>
          </a:p>
          <a:p>
            <a:pPr>
              <a:lnSpc>
                <a:spcPct val="80000"/>
              </a:lnSpc>
              <a:buFontTx/>
              <a:buChar char="•"/>
            </a:pPr>
            <a:r>
              <a:rPr lang="en-CA" sz="2400"/>
              <a:t>Complements ISO/IEC 17799</a:t>
            </a:r>
          </a:p>
          <a:p>
            <a:pPr>
              <a:lnSpc>
                <a:spcPct val="80000"/>
              </a:lnSpc>
              <a:buFontTx/>
              <a:buChar char="•"/>
            </a:pPr>
            <a:r>
              <a:rPr lang="en-CA" sz="2400">
                <a:solidFill>
                  <a:srgbClr val="FF0000"/>
                </a:solidFill>
              </a:rPr>
              <a:t>Certification</a:t>
            </a:r>
            <a:r>
              <a:rPr lang="en-CA" sz="2400"/>
              <a:t> is available against ISO 27001</a:t>
            </a:r>
          </a:p>
          <a:p>
            <a:pPr lvl="1">
              <a:lnSpc>
                <a:spcPct val="80000"/>
              </a:lnSpc>
            </a:pPr>
            <a:r>
              <a:rPr lang="en-CA" sz="2000"/>
              <a:t>(no certification for ISO 17799)</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ln/>
        </p:spPr>
        <p:txBody>
          <a:bodyPr/>
          <a:lstStyle/>
          <a:p>
            <a:r>
              <a:rPr lang="en-CA"/>
              <a:t>Rainbow Series</a:t>
            </a:r>
            <a:br>
              <a:rPr lang="en-CA"/>
            </a:br>
            <a:r>
              <a:rPr lang="en-CA"/>
              <a:t>TCSEC, The orange book</a:t>
            </a:r>
          </a:p>
        </p:txBody>
      </p:sp>
      <p:sp>
        <p:nvSpPr>
          <p:cNvPr id="406531" name="Rectangle 3"/>
          <p:cNvSpPr>
            <a:spLocks noGrp="1" noChangeArrowheads="1"/>
          </p:cNvSpPr>
          <p:nvPr>
            <p:ph idx="1"/>
          </p:nvPr>
        </p:nvSpPr>
        <p:spPr/>
        <p:txBody>
          <a:bodyPr/>
          <a:lstStyle/>
          <a:p>
            <a:pPr>
              <a:lnSpc>
                <a:spcPct val="90000"/>
              </a:lnSpc>
              <a:buFontTx/>
              <a:buChar char="•"/>
            </a:pPr>
            <a:r>
              <a:rPr lang="en-CA" sz="2400" dirty="0"/>
              <a:t>Rainbow series is a set of books published by the US Department of Defence to impose security standards on the systems they buy</a:t>
            </a:r>
          </a:p>
          <a:p>
            <a:pPr>
              <a:lnSpc>
                <a:spcPct val="90000"/>
              </a:lnSpc>
              <a:buFontTx/>
              <a:buChar char="•"/>
            </a:pPr>
            <a:r>
              <a:rPr lang="en-CA" sz="2400" dirty="0"/>
              <a:t>The </a:t>
            </a:r>
            <a:r>
              <a:rPr lang="en-CA" sz="2400" b="1" dirty="0"/>
              <a:t>Orange Book</a:t>
            </a:r>
            <a:r>
              <a:rPr lang="en-CA" sz="2400" dirty="0"/>
              <a:t> is the orange covered book, called “Trusted Computer Security Evaluation Criteria” (TCSEC)</a:t>
            </a:r>
          </a:p>
          <a:p>
            <a:pPr>
              <a:lnSpc>
                <a:spcPct val="90000"/>
              </a:lnSpc>
              <a:buFontTx/>
              <a:buChar char="•"/>
            </a:pPr>
            <a:r>
              <a:rPr lang="en-CA" sz="2400" dirty="0"/>
              <a:t>It was developed in 1985 by National Computer Security Center (NCSC)</a:t>
            </a:r>
          </a:p>
          <a:p>
            <a:pPr lvl="1">
              <a:lnSpc>
                <a:spcPct val="90000"/>
              </a:lnSpc>
            </a:pPr>
            <a:r>
              <a:rPr lang="en-CA" sz="2000" dirty="0"/>
              <a:t>Evaluation criteria D, C1, C2, B1, B2, B3, A1</a:t>
            </a:r>
          </a:p>
          <a:p>
            <a:pPr lvl="1">
              <a:lnSpc>
                <a:spcPct val="90000"/>
              </a:lnSpc>
            </a:pPr>
            <a:r>
              <a:rPr lang="en-CA" sz="2000" dirty="0"/>
              <a:t>Definition of the trusted computer base (TCB)</a:t>
            </a:r>
          </a:p>
        </p:txBody>
      </p:sp>
      <p:sp>
        <p:nvSpPr>
          <p:cNvPr id="7" name="Slide Number Placeholder 4"/>
          <p:cNvSpPr>
            <a:spLocks noGrp="1"/>
          </p:cNvSpPr>
          <p:nvPr>
            <p:ph type="sldNum" sz="quarter" idx="12"/>
          </p:nvPr>
        </p:nvSpPr>
        <p:spPr>
          <a:prstGeom prst="rect">
            <a:avLst/>
          </a:prstGeom>
        </p:spPr>
        <p:txBody>
          <a:bodyPr/>
          <a:lstStyle/>
          <a:p>
            <a:fld id="{43B8DC03-A16A-42FF-BE9F-8560211918F7}" type="slidenum">
              <a:rPr lang="en-US"/>
              <a:pPr/>
              <a:t>48</a:t>
            </a:fld>
            <a:endParaRPr lang="en-US"/>
          </a:p>
        </p:txBody>
      </p:sp>
      <p:sp>
        <p:nvSpPr>
          <p:cNvPr id="406532" name="AutoShape 4"/>
          <p:cNvSpPr>
            <a:spLocks noChangeArrowheads="1"/>
          </p:cNvSpPr>
          <p:nvPr/>
        </p:nvSpPr>
        <p:spPr bwMode="auto">
          <a:xfrm>
            <a:off x="7524750" y="0"/>
            <a:ext cx="1619250" cy="1557338"/>
          </a:xfrm>
          <a:prstGeom prst="octagon">
            <a:avLst>
              <a:gd name="adj" fmla="val 29287"/>
            </a:avLst>
          </a:prstGeom>
          <a:solidFill>
            <a:srgbClr val="FF0000"/>
          </a:solidFill>
          <a:ln w="25400" algn="ctr">
            <a:solidFill>
              <a:schemeClr val="tx1"/>
            </a:solidFill>
            <a:miter lim="800000"/>
            <a:headEnd/>
            <a:tailEnd/>
          </a:ln>
          <a:effectLst/>
        </p:spPr>
        <p:txBody>
          <a:bodyPr anchor="ctr"/>
          <a:lstStyle/>
          <a:p>
            <a:pPr defTabSz="914400"/>
            <a:r>
              <a:rPr lang="en-CA" sz="1600" b="1">
                <a:solidFill>
                  <a:schemeClr val="bg1"/>
                </a:solidFill>
              </a:rPr>
              <a:t>Replaced by the Common Criteria</a:t>
            </a:r>
          </a:p>
        </p:txBody>
      </p:sp>
      <p:pic>
        <p:nvPicPr>
          <p:cNvPr id="406534" name="Picture 6" descr="MCj03001990000[1]"/>
          <p:cNvPicPr>
            <a:picLocks noChangeAspect="1" noChangeArrowheads="1"/>
          </p:cNvPicPr>
          <p:nvPr/>
        </p:nvPicPr>
        <p:blipFill>
          <a:blip r:embed="rId3" cstate="print"/>
          <a:srcRect/>
          <a:stretch>
            <a:fillRect/>
          </a:stretch>
        </p:blipFill>
        <p:spPr bwMode="auto">
          <a:xfrm>
            <a:off x="0" y="0"/>
            <a:ext cx="1476375" cy="140335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ln/>
        </p:spPr>
        <p:txBody>
          <a:bodyPr/>
          <a:lstStyle/>
          <a:p>
            <a:r>
              <a:rPr lang="en-CA"/>
              <a:t>Rainbow Series</a:t>
            </a:r>
            <a:br>
              <a:rPr lang="en-CA"/>
            </a:br>
            <a:r>
              <a:rPr lang="en-CA"/>
              <a:t>TCSEC, The orange book</a:t>
            </a:r>
          </a:p>
        </p:txBody>
      </p:sp>
      <p:sp>
        <p:nvSpPr>
          <p:cNvPr id="425987" name="Rectangle 3"/>
          <p:cNvSpPr>
            <a:spLocks noGrp="1" noChangeArrowheads="1"/>
          </p:cNvSpPr>
          <p:nvPr>
            <p:ph idx="1"/>
          </p:nvPr>
        </p:nvSpPr>
        <p:spPr/>
        <p:txBody>
          <a:bodyPr/>
          <a:lstStyle/>
          <a:p>
            <a:pPr marL="180975" indent="-180975">
              <a:lnSpc>
                <a:spcPct val="90000"/>
              </a:lnSpc>
            </a:pPr>
            <a:r>
              <a:rPr lang="en-CA" sz="2400" dirty="0"/>
              <a:t>A1 Verified Design</a:t>
            </a:r>
          </a:p>
          <a:p>
            <a:pPr marL="180975" indent="-180975">
              <a:lnSpc>
                <a:spcPct val="90000"/>
              </a:lnSpc>
            </a:pPr>
            <a:r>
              <a:rPr lang="en-CA" sz="2400" dirty="0"/>
              <a:t>B3 Security domains</a:t>
            </a:r>
          </a:p>
          <a:p>
            <a:pPr marL="180975" indent="-180975">
              <a:lnSpc>
                <a:spcPct val="90000"/>
              </a:lnSpc>
            </a:pPr>
            <a:r>
              <a:rPr lang="en-CA" sz="2400" dirty="0"/>
              <a:t>B2 Structured protection</a:t>
            </a:r>
          </a:p>
          <a:p>
            <a:pPr marL="180975" indent="-180975">
              <a:lnSpc>
                <a:spcPct val="90000"/>
              </a:lnSpc>
            </a:pPr>
            <a:r>
              <a:rPr lang="en-CA" sz="2400" dirty="0"/>
              <a:t>B1 Labelled security</a:t>
            </a:r>
          </a:p>
          <a:p>
            <a:pPr marL="180975" indent="-180975">
              <a:lnSpc>
                <a:spcPct val="90000"/>
              </a:lnSpc>
            </a:pPr>
            <a:endParaRPr lang="en-CA" sz="2400" dirty="0"/>
          </a:p>
          <a:p>
            <a:pPr marL="180975" indent="-180975">
              <a:lnSpc>
                <a:spcPct val="90000"/>
              </a:lnSpc>
            </a:pPr>
            <a:r>
              <a:rPr lang="en-CA" sz="2400" dirty="0"/>
              <a:t>C2 Controlled access</a:t>
            </a:r>
          </a:p>
          <a:p>
            <a:pPr marL="180975" indent="-180975">
              <a:lnSpc>
                <a:spcPct val="90000"/>
              </a:lnSpc>
            </a:pPr>
            <a:r>
              <a:rPr lang="en-CA" sz="2400" dirty="0"/>
              <a:t>C1 Discretionary protection</a:t>
            </a:r>
          </a:p>
          <a:p>
            <a:pPr marL="180975" indent="-180975">
              <a:lnSpc>
                <a:spcPct val="90000"/>
              </a:lnSpc>
            </a:pPr>
            <a:endParaRPr lang="en-CA" sz="2400" dirty="0"/>
          </a:p>
          <a:p>
            <a:pPr marL="180975" indent="-180975">
              <a:lnSpc>
                <a:spcPct val="90000"/>
              </a:lnSpc>
            </a:pPr>
            <a:r>
              <a:rPr lang="en-CA" sz="2400" dirty="0"/>
              <a:t>D Minimal security</a:t>
            </a:r>
          </a:p>
        </p:txBody>
      </p:sp>
      <p:sp>
        <p:nvSpPr>
          <p:cNvPr id="10" name="Slide Number Placeholder 4"/>
          <p:cNvSpPr>
            <a:spLocks noGrp="1"/>
          </p:cNvSpPr>
          <p:nvPr>
            <p:ph type="sldNum" sz="quarter" idx="12"/>
          </p:nvPr>
        </p:nvSpPr>
        <p:spPr>
          <a:prstGeom prst="rect">
            <a:avLst/>
          </a:prstGeom>
        </p:spPr>
        <p:txBody>
          <a:bodyPr/>
          <a:lstStyle/>
          <a:p>
            <a:fld id="{B8B29CD0-6E39-48F7-BC7B-BD39ECC816A4}" type="slidenum">
              <a:rPr lang="en-US"/>
              <a:pPr/>
              <a:t>49</a:t>
            </a:fld>
            <a:endParaRPr lang="en-US"/>
          </a:p>
        </p:txBody>
      </p:sp>
      <p:pic>
        <p:nvPicPr>
          <p:cNvPr id="425988" name="Picture 4" descr="MCj04240940000[1]"/>
          <p:cNvPicPr>
            <a:picLocks noChangeAspect="1" noChangeArrowheads="1"/>
          </p:cNvPicPr>
          <p:nvPr/>
        </p:nvPicPr>
        <p:blipFill>
          <a:blip r:embed="rId3" cstate="print"/>
          <a:srcRect/>
          <a:stretch>
            <a:fillRect/>
          </a:stretch>
        </p:blipFill>
        <p:spPr bwMode="auto">
          <a:xfrm>
            <a:off x="8027988" y="115888"/>
            <a:ext cx="977900" cy="977900"/>
          </a:xfrm>
          <a:prstGeom prst="rect">
            <a:avLst/>
          </a:prstGeom>
          <a:noFill/>
        </p:spPr>
      </p:pic>
      <p:sp>
        <p:nvSpPr>
          <p:cNvPr id="425989" name="Line 5"/>
          <p:cNvSpPr>
            <a:spLocks noChangeShapeType="1"/>
          </p:cNvSpPr>
          <p:nvPr/>
        </p:nvSpPr>
        <p:spPr bwMode="auto">
          <a:xfrm>
            <a:off x="250825" y="3702062"/>
            <a:ext cx="6626225" cy="0"/>
          </a:xfrm>
          <a:prstGeom prst="line">
            <a:avLst/>
          </a:prstGeom>
          <a:noFill/>
          <a:ln w="25400">
            <a:solidFill>
              <a:srgbClr val="FF0000"/>
            </a:solidFill>
            <a:round/>
            <a:headEnd/>
            <a:tailEnd/>
          </a:ln>
          <a:effectLst/>
        </p:spPr>
        <p:txBody>
          <a:bodyPr>
            <a:spAutoFit/>
          </a:bodyPr>
          <a:lstStyle/>
          <a:p>
            <a:endParaRPr lang="en-US"/>
          </a:p>
        </p:txBody>
      </p:sp>
      <p:sp>
        <p:nvSpPr>
          <p:cNvPr id="425990" name="Line 6"/>
          <p:cNvSpPr>
            <a:spLocks noChangeShapeType="1"/>
          </p:cNvSpPr>
          <p:nvPr/>
        </p:nvSpPr>
        <p:spPr bwMode="auto">
          <a:xfrm>
            <a:off x="250825" y="5143512"/>
            <a:ext cx="6626225" cy="0"/>
          </a:xfrm>
          <a:prstGeom prst="line">
            <a:avLst/>
          </a:prstGeom>
          <a:noFill/>
          <a:ln w="25400">
            <a:solidFill>
              <a:srgbClr val="FF0000"/>
            </a:solidFill>
            <a:round/>
            <a:headEnd/>
            <a:tailEnd/>
          </a:ln>
          <a:effectLst/>
        </p:spPr>
        <p:txBody>
          <a:bodyPr>
            <a:spAutoFit/>
          </a:bodyPr>
          <a:lstStyle/>
          <a:p>
            <a:endParaRPr lang="en-US"/>
          </a:p>
        </p:txBody>
      </p:sp>
      <p:sp>
        <p:nvSpPr>
          <p:cNvPr id="425991" name="Rectangle 7"/>
          <p:cNvSpPr>
            <a:spLocks noChangeArrowheads="1"/>
          </p:cNvSpPr>
          <p:nvPr/>
        </p:nvSpPr>
        <p:spPr bwMode="auto">
          <a:xfrm>
            <a:off x="5524500" y="2292345"/>
            <a:ext cx="3227388" cy="422275"/>
          </a:xfrm>
          <a:prstGeom prst="rect">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dirty="0"/>
              <a:t>Mandatory access controls</a:t>
            </a:r>
          </a:p>
        </p:txBody>
      </p:sp>
      <p:sp>
        <p:nvSpPr>
          <p:cNvPr id="425992" name="Rectangle 8"/>
          <p:cNvSpPr>
            <a:spLocks noChangeArrowheads="1"/>
          </p:cNvSpPr>
          <p:nvPr/>
        </p:nvSpPr>
        <p:spPr bwMode="auto">
          <a:xfrm>
            <a:off x="5370513" y="4221171"/>
            <a:ext cx="3511550" cy="422275"/>
          </a:xfrm>
          <a:prstGeom prst="rect">
            <a:avLst/>
          </a:prstGeom>
          <a:solidFill>
            <a:srgbClr val="FFFF99"/>
          </a:solidFill>
          <a:ln w="25400" algn="ctr">
            <a:solidFill>
              <a:schemeClr val="tx1"/>
            </a:solidFill>
            <a:miter lim="800000"/>
            <a:headEnd/>
            <a:tailEnd/>
          </a:ln>
          <a:effectLst/>
        </p:spPr>
        <p:txBody>
          <a:bodyPr wrap="none" anchor="ctr">
            <a:spAutoFit/>
          </a:bodyPr>
          <a:lstStyle/>
          <a:p>
            <a:pPr marL="342900" indent="-342900" defTabSz="914400"/>
            <a:r>
              <a:rPr lang="en-CA" dirty="0"/>
              <a:t>Discretionary access controls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a:ln/>
        </p:spPr>
        <p:txBody>
          <a:bodyPr/>
          <a:lstStyle/>
          <a:p>
            <a:r>
              <a:rPr lang="en-CA" dirty="0"/>
              <a:t>CPU – Central Processing Unit</a:t>
            </a:r>
          </a:p>
        </p:txBody>
      </p:sp>
      <p:sp>
        <p:nvSpPr>
          <p:cNvPr id="382979" name="Rectangle 3"/>
          <p:cNvSpPr>
            <a:spLocks noGrp="1" noChangeArrowheads="1"/>
          </p:cNvSpPr>
          <p:nvPr>
            <p:ph idx="1"/>
          </p:nvPr>
        </p:nvSpPr>
        <p:spPr/>
        <p:txBody>
          <a:bodyPr/>
          <a:lstStyle/>
          <a:p>
            <a:r>
              <a:rPr lang="en-CA" sz="2800" dirty="0"/>
              <a:t>CPU or just “the processor” for short</a:t>
            </a:r>
          </a:p>
          <a:p>
            <a:r>
              <a:rPr lang="en-CA" sz="2800" dirty="0"/>
              <a:t>“the computer’s nerve centre”</a:t>
            </a:r>
          </a:p>
          <a:p>
            <a:pPr>
              <a:buFontTx/>
              <a:buChar char="•"/>
            </a:pPr>
            <a:r>
              <a:rPr lang="en-CA" sz="2800" dirty="0"/>
              <a:t>Function:  conversion is input data into useful information called output</a:t>
            </a:r>
          </a:p>
          <a:p>
            <a:pPr>
              <a:buFontTx/>
              <a:buChar char="•"/>
            </a:pPr>
            <a:r>
              <a:rPr lang="en-CA" sz="2800" dirty="0"/>
              <a:t>Manages all the system’s </a:t>
            </a:r>
            <a:r>
              <a:rPr lang="en-CA" sz="2800" dirty="0" smtClean="0"/>
              <a:t>devices</a:t>
            </a:r>
          </a:p>
          <a:p>
            <a:pPr>
              <a:buFontTx/>
              <a:buChar char="•"/>
            </a:pPr>
            <a:r>
              <a:rPr lang="en-CA" sz="2800" dirty="0" smtClean="0"/>
              <a:t>Speed</a:t>
            </a:r>
          </a:p>
          <a:p>
            <a:pPr lvl="1">
              <a:buFontTx/>
              <a:buChar char="•"/>
            </a:pPr>
            <a:r>
              <a:rPr lang="en-CA" sz="2400" dirty="0" smtClean="0"/>
              <a:t>MIPS “million instructions per second”</a:t>
            </a:r>
          </a:p>
          <a:p>
            <a:pPr lvl="1">
              <a:buFontTx/>
              <a:buChar char="•"/>
            </a:pPr>
            <a:r>
              <a:rPr lang="en-CA" sz="2400" dirty="0" err="1" smtClean="0"/>
              <a:t>gigaFLOPS</a:t>
            </a:r>
            <a:r>
              <a:rPr lang="en-CA" sz="2400" dirty="0" smtClean="0"/>
              <a:t> “floating operations per second”</a:t>
            </a:r>
            <a:endParaRPr lang="en-CA" sz="2400" dirty="0"/>
          </a:p>
        </p:txBody>
      </p:sp>
      <p:sp>
        <p:nvSpPr>
          <p:cNvPr id="5" name="Slide Number Placeholder 4"/>
          <p:cNvSpPr>
            <a:spLocks noGrp="1"/>
          </p:cNvSpPr>
          <p:nvPr>
            <p:ph type="sldNum" sz="quarter" idx="12"/>
          </p:nvPr>
        </p:nvSpPr>
        <p:spPr>
          <a:prstGeom prst="rect">
            <a:avLst/>
          </a:prstGeom>
        </p:spPr>
        <p:txBody>
          <a:bodyPr/>
          <a:lstStyle/>
          <a:p>
            <a:fld id="{8E7C04BF-9DF2-4EBA-A4CA-0FB5FD6A0CDA}" type="slidenum">
              <a:rPr lang="en-US"/>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A4916468-0D56-43B5-AD30-D519F09AA567}" type="slidenum">
              <a:rPr lang="en-US"/>
              <a:pPr/>
              <a:t>50</a:t>
            </a:fld>
            <a:endParaRPr lang="en-US"/>
          </a:p>
        </p:txBody>
      </p:sp>
      <p:sp>
        <p:nvSpPr>
          <p:cNvPr id="427010" name="Rectangle 2"/>
          <p:cNvSpPr>
            <a:spLocks noGrp="1" noChangeArrowheads="1"/>
          </p:cNvSpPr>
          <p:nvPr>
            <p:ph type="title"/>
          </p:nvPr>
        </p:nvSpPr>
        <p:spPr>
          <a:ln/>
        </p:spPr>
        <p:txBody>
          <a:bodyPr/>
          <a:lstStyle/>
          <a:p>
            <a:r>
              <a:rPr lang="en-CA"/>
              <a:t>Rainbow Series</a:t>
            </a:r>
            <a:br>
              <a:rPr lang="en-CA"/>
            </a:br>
            <a:r>
              <a:rPr lang="en-CA"/>
              <a:t>TCSEC, The orange book</a:t>
            </a:r>
          </a:p>
        </p:txBody>
      </p:sp>
      <p:sp>
        <p:nvSpPr>
          <p:cNvPr id="427011" name="Rectangle 3"/>
          <p:cNvSpPr>
            <a:spLocks noGrp="1" noChangeArrowheads="1"/>
          </p:cNvSpPr>
          <p:nvPr>
            <p:ph type="body" idx="1"/>
          </p:nvPr>
        </p:nvSpPr>
        <p:spPr/>
        <p:txBody>
          <a:bodyPr/>
          <a:lstStyle/>
          <a:p>
            <a:pPr marL="180975" indent="-180975">
              <a:lnSpc>
                <a:spcPct val="90000"/>
              </a:lnSpc>
            </a:pPr>
            <a:r>
              <a:rPr lang="en-CA"/>
              <a:t>A1 Verified Design</a:t>
            </a:r>
          </a:p>
          <a:p>
            <a:pPr lvl="1">
              <a:lnSpc>
                <a:spcPct val="90000"/>
              </a:lnSpc>
            </a:pPr>
            <a:r>
              <a:rPr lang="en-CA"/>
              <a:t>Formal top-level specification (FTLS) required</a:t>
            </a:r>
          </a:p>
          <a:p>
            <a:pPr lvl="1">
              <a:lnSpc>
                <a:spcPct val="90000"/>
              </a:lnSpc>
            </a:pPr>
            <a:r>
              <a:rPr lang="en-CA"/>
              <a:t>Configuration management at each stage of SDLC</a:t>
            </a:r>
          </a:p>
          <a:p>
            <a:pPr lvl="1">
              <a:lnSpc>
                <a:spcPct val="90000"/>
              </a:lnSpc>
            </a:pPr>
            <a:r>
              <a:rPr lang="en-CA"/>
              <a:t>Each stage of SDLC controlled by formal methods, each stage documented and verified</a:t>
            </a:r>
          </a:p>
          <a:p>
            <a:pPr lvl="1">
              <a:lnSpc>
                <a:spcPct val="90000"/>
              </a:lnSpc>
            </a:pPr>
            <a:r>
              <a:rPr lang="en-CA"/>
              <a:t>Designed to handle top-secret data</a:t>
            </a:r>
          </a:p>
        </p:txBody>
      </p:sp>
      <p:pic>
        <p:nvPicPr>
          <p:cNvPr id="427012" name="Picture 4" descr="MCj04240940000[1]"/>
          <p:cNvPicPr>
            <a:picLocks noChangeAspect="1" noChangeArrowheads="1"/>
          </p:cNvPicPr>
          <p:nvPr/>
        </p:nvPicPr>
        <p:blipFill>
          <a:blip r:embed="rId3" cstate="print"/>
          <a:srcRect/>
          <a:stretch>
            <a:fillRect/>
          </a:stretch>
        </p:blipFill>
        <p:spPr bwMode="auto">
          <a:xfrm>
            <a:off x="8027988" y="115888"/>
            <a:ext cx="977900" cy="9779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ln/>
        </p:spPr>
        <p:txBody>
          <a:bodyPr/>
          <a:lstStyle/>
          <a:p>
            <a:r>
              <a:rPr lang="en-CA"/>
              <a:t>Rainbow Series</a:t>
            </a:r>
            <a:br>
              <a:rPr lang="en-CA"/>
            </a:br>
            <a:r>
              <a:rPr lang="en-CA"/>
              <a:t>TCSEC, The orange book</a:t>
            </a:r>
          </a:p>
        </p:txBody>
      </p:sp>
      <p:sp>
        <p:nvSpPr>
          <p:cNvPr id="428035" name="Rectangle 3"/>
          <p:cNvSpPr>
            <a:spLocks noGrp="1" noChangeArrowheads="1"/>
          </p:cNvSpPr>
          <p:nvPr>
            <p:ph idx="1"/>
          </p:nvPr>
        </p:nvSpPr>
        <p:spPr/>
        <p:txBody>
          <a:bodyPr>
            <a:normAutofit lnSpcReduction="10000"/>
          </a:bodyPr>
          <a:lstStyle/>
          <a:p>
            <a:pPr marL="180975" indent="-180975">
              <a:lnSpc>
                <a:spcPct val="90000"/>
              </a:lnSpc>
            </a:pPr>
            <a:r>
              <a:rPr lang="en-CA" sz="2000" dirty="0"/>
              <a:t>B3 Security domains</a:t>
            </a:r>
          </a:p>
          <a:p>
            <a:pPr lvl="1">
              <a:lnSpc>
                <a:spcPct val="90000"/>
              </a:lnSpc>
            </a:pPr>
            <a:r>
              <a:rPr lang="en-CA" sz="1800" dirty="0"/>
              <a:t>ACL’s are required</a:t>
            </a:r>
          </a:p>
          <a:p>
            <a:pPr lvl="1">
              <a:lnSpc>
                <a:spcPct val="90000"/>
              </a:lnSpc>
            </a:pPr>
            <a:r>
              <a:rPr lang="en-CA" sz="1800" dirty="0"/>
              <a:t>System must protect against covert channels</a:t>
            </a:r>
          </a:p>
          <a:p>
            <a:pPr lvl="1">
              <a:lnSpc>
                <a:spcPct val="90000"/>
              </a:lnSpc>
            </a:pPr>
            <a:r>
              <a:rPr lang="en-CA" sz="1800" dirty="0"/>
              <a:t>Increased separation and isolation of processes</a:t>
            </a:r>
          </a:p>
          <a:p>
            <a:pPr lvl="1">
              <a:lnSpc>
                <a:spcPct val="90000"/>
              </a:lnSpc>
            </a:pPr>
            <a:r>
              <a:rPr lang="en-CA" sz="1800" dirty="0"/>
              <a:t>Suitable for very sensitive or secret data</a:t>
            </a:r>
          </a:p>
          <a:p>
            <a:pPr marL="180975" indent="-180975">
              <a:lnSpc>
                <a:spcPct val="90000"/>
              </a:lnSpc>
            </a:pPr>
            <a:r>
              <a:rPr lang="en-CA" sz="2000" dirty="0"/>
              <a:t>B2 Structured protection</a:t>
            </a:r>
          </a:p>
          <a:p>
            <a:pPr lvl="1">
              <a:lnSpc>
                <a:spcPct val="90000"/>
              </a:lnSpc>
            </a:pPr>
            <a:r>
              <a:rPr lang="en-CA" sz="1800" dirty="0"/>
              <a:t>Sensitivity labels required for all objects and subjects</a:t>
            </a:r>
          </a:p>
          <a:p>
            <a:pPr lvl="1">
              <a:lnSpc>
                <a:spcPct val="90000"/>
              </a:lnSpc>
            </a:pPr>
            <a:r>
              <a:rPr lang="en-CA" sz="1800" b="1" dirty="0"/>
              <a:t>No covert channels</a:t>
            </a:r>
            <a:r>
              <a:rPr lang="en-CA" sz="1800" dirty="0"/>
              <a:t> exist, trusted path requirements</a:t>
            </a:r>
          </a:p>
          <a:p>
            <a:pPr lvl="1">
              <a:lnSpc>
                <a:spcPct val="90000"/>
              </a:lnSpc>
            </a:pPr>
            <a:r>
              <a:rPr lang="en-CA" sz="1800" dirty="0"/>
              <a:t>Operator and administrator functions are separated</a:t>
            </a:r>
          </a:p>
          <a:p>
            <a:pPr lvl="1">
              <a:lnSpc>
                <a:spcPct val="90000"/>
              </a:lnSpc>
            </a:pPr>
            <a:r>
              <a:rPr lang="en-CA" sz="1800" dirty="0"/>
              <a:t>Suitable for classified data needing more protection than B1</a:t>
            </a:r>
          </a:p>
          <a:p>
            <a:pPr marL="180975" indent="-180975">
              <a:lnSpc>
                <a:spcPct val="90000"/>
              </a:lnSpc>
            </a:pPr>
            <a:r>
              <a:rPr lang="en-CA" sz="2000" dirty="0"/>
              <a:t>B1 Labelled security (MAC)</a:t>
            </a:r>
          </a:p>
          <a:p>
            <a:pPr lvl="1">
              <a:lnSpc>
                <a:spcPct val="90000"/>
              </a:lnSpc>
            </a:pPr>
            <a:r>
              <a:rPr lang="en-CA" sz="1800" dirty="0"/>
              <a:t>Sensitivity labels for all subjects and objects, access granted only if labels match</a:t>
            </a:r>
          </a:p>
          <a:p>
            <a:pPr lvl="1">
              <a:lnSpc>
                <a:spcPct val="90000"/>
              </a:lnSpc>
            </a:pPr>
            <a:r>
              <a:rPr lang="en-CA" sz="1800" dirty="0"/>
              <a:t>Sufficient for classified data</a:t>
            </a:r>
          </a:p>
        </p:txBody>
      </p:sp>
      <p:sp>
        <p:nvSpPr>
          <p:cNvPr id="6" name="Slide Number Placeholder 4"/>
          <p:cNvSpPr>
            <a:spLocks noGrp="1"/>
          </p:cNvSpPr>
          <p:nvPr>
            <p:ph type="sldNum" sz="quarter" idx="12"/>
          </p:nvPr>
        </p:nvSpPr>
        <p:spPr>
          <a:prstGeom prst="rect">
            <a:avLst/>
          </a:prstGeom>
        </p:spPr>
        <p:txBody>
          <a:bodyPr/>
          <a:lstStyle/>
          <a:p>
            <a:fld id="{A17A3B4E-9E0E-4193-81FE-6A9D6AA23137}" type="slidenum">
              <a:rPr lang="en-US"/>
              <a:pPr/>
              <a:t>51</a:t>
            </a:fld>
            <a:endParaRPr lang="en-US"/>
          </a:p>
        </p:txBody>
      </p:sp>
      <p:pic>
        <p:nvPicPr>
          <p:cNvPr id="428036" name="Picture 4" descr="MCj04240940000[1]"/>
          <p:cNvPicPr>
            <a:picLocks noChangeAspect="1" noChangeArrowheads="1"/>
          </p:cNvPicPr>
          <p:nvPr/>
        </p:nvPicPr>
        <p:blipFill>
          <a:blip r:embed="rId3" cstate="print"/>
          <a:srcRect/>
          <a:stretch>
            <a:fillRect/>
          </a:stretch>
        </p:blipFill>
        <p:spPr bwMode="auto">
          <a:xfrm>
            <a:off x="8027988" y="115888"/>
            <a:ext cx="977900" cy="97790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ln/>
        </p:spPr>
        <p:txBody>
          <a:bodyPr/>
          <a:lstStyle/>
          <a:p>
            <a:r>
              <a:rPr lang="en-CA"/>
              <a:t>TCSEC, The orange book</a:t>
            </a:r>
            <a:br>
              <a:rPr lang="en-CA"/>
            </a:br>
            <a:r>
              <a:rPr lang="en-CA"/>
              <a:t>Discretionary protection</a:t>
            </a:r>
          </a:p>
        </p:txBody>
      </p:sp>
      <p:sp>
        <p:nvSpPr>
          <p:cNvPr id="429059" name="Rectangle 3"/>
          <p:cNvSpPr>
            <a:spLocks noGrp="1" noChangeArrowheads="1"/>
          </p:cNvSpPr>
          <p:nvPr>
            <p:ph idx="1"/>
          </p:nvPr>
        </p:nvSpPr>
        <p:spPr/>
        <p:txBody>
          <a:bodyPr/>
          <a:lstStyle/>
          <a:p>
            <a:pPr marL="180975" indent="-180975">
              <a:lnSpc>
                <a:spcPct val="90000"/>
              </a:lnSpc>
            </a:pPr>
            <a:r>
              <a:rPr lang="en-CA" sz="2400" dirty="0"/>
              <a:t>C2 Controlled access</a:t>
            </a:r>
          </a:p>
          <a:p>
            <a:pPr lvl="1">
              <a:lnSpc>
                <a:spcPct val="90000"/>
              </a:lnSpc>
            </a:pPr>
            <a:r>
              <a:rPr lang="en-CA" sz="2000" dirty="0"/>
              <a:t>System must distinguish uniquely identified individual users (UID only) and types of access</a:t>
            </a:r>
          </a:p>
          <a:p>
            <a:pPr lvl="1">
              <a:lnSpc>
                <a:spcPct val="90000"/>
              </a:lnSpc>
            </a:pPr>
            <a:r>
              <a:rPr lang="en-CA" sz="2000" dirty="0"/>
              <a:t>Object reuse security features required, media cleansing</a:t>
            </a:r>
          </a:p>
          <a:p>
            <a:pPr lvl="1">
              <a:lnSpc>
                <a:spcPct val="90000"/>
              </a:lnSpc>
            </a:pPr>
            <a:r>
              <a:rPr lang="en-CA" sz="2000" dirty="0"/>
              <a:t>Strict logon procedures enforced</a:t>
            </a:r>
          </a:p>
          <a:p>
            <a:pPr marL="180975" indent="-180975">
              <a:lnSpc>
                <a:spcPct val="90000"/>
              </a:lnSpc>
            </a:pPr>
            <a:r>
              <a:rPr lang="en-CA" sz="2400" dirty="0"/>
              <a:t>C1 Discretionary protection</a:t>
            </a:r>
          </a:p>
          <a:p>
            <a:pPr lvl="1">
              <a:lnSpc>
                <a:spcPct val="90000"/>
              </a:lnSpc>
            </a:pPr>
            <a:r>
              <a:rPr lang="en-CA" sz="2000" dirty="0"/>
              <a:t>Discretionary protections controls access by individual users (UID) and/or groups (GID)</a:t>
            </a:r>
          </a:p>
          <a:p>
            <a:pPr marL="180975" indent="-180975">
              <a:lnSpc>
                <a:spcPct val="90000"/>
              </a:lnSpc>
            </a:pPr>
            <a:r>
              <a:rPr lang="en-CA" sz="2400" dirty="0"/>
              <a:t>D Minimal security</a:t>
            </a:r>
          </a:p>
          <a:p>
            <a:pPr lvl="1">
              <a:lnSpc>
                <a:spcPct val="90000"/>
              </a:lnSpc>
            </a:pPr>
            <a:r>
              <a:rPr lang="en-CA" sz="2000" dirty="0"/>
              <a:t>Systems that fail security evaluation</a:t>
            </a:r>
          </a:p>
        </p:txBody>
      </p:sp>
      <p:sp>
        <p:nvSpPr>
          <p:cNvPr id="6" name="Slide Number Placeholder 4"/>
          <p:cNvSpPr>
            <a:spLocks noGrp="1"/>
          </p:cNvSpPr>
          <p:nvPr>
            <p:ph type="sldNum" sz="quarter" idx="12"/>
          </p:nvPr>
        </p:nvSpPr>
        <p:spPr>
          <a:prstGeom prst="rect">
            <a:avLst/>
          </a:prstGeom>
        </p:spPr>
        <p:txBody>
          <a:bodyPr/>
          <a:lstStyle/>
          <a:p>
            <a:fld id="{7C97199E-9020-4558-80C2-5167EDFE11D7}" type="slidenum">
              <a:rPr lang="en-US"/>
              <a:pPr/>
              <a:t>52</a:t>
            </a:fld>
            <a:endParaRPr lang="en-US"/>
          </a:p>
        </p:txBody>
      </p:sp>
      <p:pic>
        <p:nvPicPr>
          <p:cNvPr id="429060" name="Picture 4" descr="MCj04240940000[1]"/>
          <p:cNvPicPr>
            <a:picLocks noChangeAspect="1" noChangeArrowheads="1"/>
          </p:cNvPicPr>
          <p:nvPr/>
        </p:nvPicPr>
        <p:blipFill>
          <a:blip r:embed="rId3" cstate="print"/>
          <a:srcRect/>
          <a:stretch>
            <a:fillRect/>
          </a:stretch>
        </p:blipFill>
        <p:spPr bwMode="auto">
          <a:xfrm>
            <a:off x="8027988" y="115888"/>
            <a:ext cx="977900" cy="9779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ln/>
        </p:spPr>
        <p:txBody>
          <a:bodyPr/>
          <a:lstStyle/>
          <a:p>
            <a:r>
              <a:rPr lang="en-CA"/>
              <a:t>ITSEC</a:t>
            </a:r>
          </a:p>
        </p:txBody>
      </p:sp>
      <p:sp>
        <p:nvSpPr>
          <p:cNvPr id="430083" name="Rectangle 3"/>
          <p:cNvSpPr>
            <a:spLocks noGrp="1" noChangeArrowheads="1"/>
          </p:cNvSpPr>
          <p:nvPr>
            <p:ph idx="1"/>
          </p:nvPr>
        </p:nvSpPr>
        <p:spPr/>
        <p:txBody>
          <a:bodyPr>
            <a:normAutofit lnSpcReduction="10000"/>
          </a:bodyPr>
          <a:lstStyle/>
          <a:p>
            <a:pPr>
              <a:lnSpc>
                <a:spcPct val="90000"/>
              </a:lnSpc>
            </a:pPr>
            <a:r>
              <a:rPr lang="en-CA" sz="2400" dirty="0"/>
              <a:t>European Information Technology Security Evaluation Criteria (ITSEC)</a:t>
            </a:r>
          </a:p>
          <a:p>
            <a:pPr>
              <a:lnSpc>
                <a:spcPct val="90000"/>
              </a:lnSpc>
              <a:buFontTx/>
              <a:buChar char="•"/>
            </a:pPr>
            <a:r>
              <a:rPr lang="en-CA" sz="2400" dirty="0"/>
              <a:t>Addresses CIA as well as evaluating an entire system, defined as the </a:t>
            </a:r>
            <a:r>
              <a:rPr lang="en-CA" sz="2400" b="1" dirty="0">
                <a:solidFill>
                  <a:schemeClr val="accent2"/>
                </a:solidFill>
              </a:rPr>
              <a:t>Target of Evaluation (TOE)</a:t>
            </a:r>
            <a:r>
              <a:rPr lang="en-CA" sz="2400" dirty="0"/>
              <a:t> instead of just a single platform</a:t>
            </a:r>
          </a:p>
          <a:p>
            <a:pPr>
              <a:lnSpc>
                <a:spcPct val="90000"/>
              </a:lnSpc>
              <a:buFontTx/>
              <a:buChar char="•"/>
            </a:pPr>
            <a:r>
              <a:rPr lang="en-CA" sz="2400" dirty="0"/>
              <a:t>Functionality, 10 classes F1 to F10</a:t>
            </a:r>
          </a:p>
          <a:p>
            <a:pPr lvl="1">
              <a:lnSpc>
                <a:spcPct val="90000"/>
              </a:lnSpc>
            </a:pPr>
            <a:r>
              <a:rPr lang="en-CA" sz="2000" dirty="0"/>
              <a:t>“why” security objectives</a:t>
            </a:r>
          </a:p>
          <a:p>
            <a:pPr lvl="1">
              <a:lnSpc>
                <a:spcPct val="90000"/>
              </a:lnSpc>
            </a:pPr>
            <a:r>
              <a:rPr lang="en-CA" sz="2000" dirty="0"/>
              <a:t>“what” security enforcing functions</a:t>
            </a:r>
          </a:p>
          <a:p>
            <a:pPr lvl="1">
              <a:lnSpc>
                <a:spcPct val="90000"/>
              </a:lnSpc>
            </a:pPr>
            <a:r>
              <a:rPr lang="en-CA" sz="2000" dirty="0"/>
              <a:t>“how” security mechanisms</a:t>
            </a:r>
          </a:p>
          <a:p>
            <a:pPr>
              <a:lnSpc>
                <a:spcPct val="90000"/>
              </a:lnSpc>
              <a:buFontTx/>
              <a:buChar char="•"/>
            </a:pPr>
            <a:r>
              <a:rPr lang="en-CA" sz="2400" dirty="0"/>
              <a:t>Assurance, E0 to E6</a:t>
            </a:r>
          </a:p>
          <a:p>
            <a:pPr lvl="1">
              <a:lnSpc>
                <a:spcPct val="90000"/>
              </a:lnSpc>
            </a:pPr>
            <a:r>
              <a:rPr lang="en-CA" sz="2000" dirty="0"/>
              <a:t>Degree of confidence that the system will operate in properly and consistently</a:t>
            </a:r>
          </a:p>
          <a:p>
            <a:pPr>
              <a:lnSpc>
                <a:spcPct val="90000"/>
              </a:lnSpc>
              <a:buFontTx/>
              <a:buChar char="•"/>
            </a:pPr>
            <a:endParaRPr lang="en-CA" sz="2400" dirty="0"/>
          </a:p>
        </p:txBody>
      </p:sp>
      <p:sp>
        <p:nvSpPr>
          <p:cNvPr id="7" name="Slide Number Placeholder 4"/>
          <p:cNvSpPr>
            <a:spLocks noGrp="1"/>
          </p:cNvSpPr>
          <p:nvPr>
            <p:ph type="sldNum" sz="quarter" idx="12"/>
          </p:nvPr>
        </p:nvSpPr>
        <p:spPr>
          <a:prstGeom prst="rect">
            <a:avLst/>
          </a:prstGeom>
        </p:spPr>
        <p:txBody>
          <a:bodyPr/>
          <a:lstStyle/>
          <a:p>
            <a:fld id="{96878F61-6DB3-4945-9937-A3523CE15C81}" type="slidenum">
              <a:rPr lang="en-US"/>
              <a:pPr/>
              <a:t>53</a:t>
            </a:fld>
            <a:endParaRPr lang="en-US"/>
          </a:p>
        </p:txBody>
      </p:sp>
      <p:pic>
        <p:nvPicPr>
          <p:cNvPr id="430084" name="Picture 4"/>
          <p:cNvPicPr>
            <a:picLocks noChangeAspect="1" noChangeArrowheads="1"/>
          </p:cNvPicPr>
          <p:nvPr/>
        </p:nvPicPr>
        <p:blipFill>
          <a:blip r:embed="rId3" cstate="print"/>
          <a:srcRect/>
          <a:stretch>
            <a:fillRect/>
          </a:stretch>
        </p:blipFill>
        <p:spPr bwMode="auto">
          <a:xfrm>
            <a:off x="7308850" y="0"/>
            <a:ext cx="1835150" cy="1223963"/>
          </a:xfrm>
          <a:prstGeom prst="rect">
            <a:avLst/>
          </a:prstGeom>
          <a:noFill/>
          <a:ln w="25400" algn="ctr">
            <a:solidFill>
              <a:srgbClr val="FFCC00"/>
            </a:solidFill>
            <a:miter lim="800000"/>
            <a:headEnd/>
            <a:tailEnd/>
          </a:ln>
          <a:effectLst/>
        </p:spPr>
      </p:pic>
      <p:sp>
        <p:nvSpPr>
          <p:cNvPr id="430085" name="AutoShape 5"/>
          <p:cNvSpPr>
            <a:spLocks noChangeArrowheads="1"/>
          </p:cNvSpPr>
          <p:nvPr/>
        </p:nvSpPr>
        <p:spPr bwMode="auto">
          <a:xfrm>
            <a:off x="7358082" y="3643314"/>
            <a:ext cx="1619250" cy="1557338"/>
          </a:xfrm>
          <a:prstGeom prst="octagon">
            <a:avLst>
              <a:gd name="adj" fmla="val 29287"/>
            </a:avLst>
          </a:prstGeom>
          <a:solidFill>
            <a:srgbClr val="FF0000"/>
          </a:solidFill>
          <a:ln w="25400" algn="ctr">
            <a:solidFill>
              <a:schemeClr val="tx1"/>
            </a:solidFill>
            <a:miter lim="800000"/>
            <a:headEnd/>
            <a:tailEnd/>
          </a:ln>
          <a:effectLst/>
        </p:spPr>
        <p:txBody>
          <a:bodyPr anchor="ctr"/>
          <a:lstStyle/>
          <a:p>
            <a:pPr defTabSz="914400"/>
            <a:r>
              <a:rPr lang="en-CA" sz="1600" b="1" dirty="0">
                <a:solidFill>
                  <a:schemeClr val="bg1"/>
                </a:solidFill>
              </a:rPr>
              <a:t>Replaced by the Common Criteria</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lide Number Placeholder 4"/>
          <p:cNvSpPr>
            <a:spLocks noGrp="1"/>
          </p:cNvSpPr>
          <p:nvPr>
            <p:ph type="sldNum" sz="quarter" idx="11"/>
          </p:nvPr>
        </p:nvSpPr>
        <p:spPr/>
        <p:txBody>
          <a:bodyPr/>
          <a:lstStyle/>
          <a:p>
            <a:fld id="{0BAD8C46-44A6-4390-AE4A-24B542F8C9ED}" type="slidenum">
              <a:rPr lang="en-US"/>
              <a:pPr/>
              <a:t>54</a:t>
            </a:fld>
            <a:endParaRPr lang="en-US"/>
          </a:p>
        </p:txBody>
      </p:sp>
      <p:sp>
        <p:nvSpPr>
          <p:cNvPr id="431106" name="Rectangle 2"/>
          <p:cNvSpPr>
            <a:spLocks noGrp="1" noChangeArrowheads="1"/>
          </p:cNvSpPr>
          <p:nvPr>
            <p:ph type="title"/>
          </p:nvPr>
        </p:nvSpPr>
        <p:spPr>
          <a:ln/>
        </p:spPr>
        <p:txBody>
          <a:bodyPr/>
          <a:lstStyle/>
          <a:p>
            <a:r>
              <a:rPr lang="en-CA"/>
              <a:t>ITSEC</a:t>
            </a:r>
          </a:p>
        </p:txBody>
      </p:sp>
      <p:graphicFrame>
        <p:nvGraphicFramePr>
          <p:cNvPr id="431107" name="Group 3"/>
          <p:cNvGraphicFramePr>
            <a:graphicFrameLocks noGrp="1"/>
          </p:cNvGraphicFramePr>
          <p:nvPr>
            <p:ph idx="1"/>
          </p:nvPr>
        </p:nvGraphicFramePr>
        <p:xfrm>
          <a:off x="457200" y="1447800"/>
          <a:ext cx="8075613" cy="4354519"/>
        </p:xfrm>
        <a:graphic>
          <a:graphicData uri="http://schemas.openxmlformats.org/drawingml/2006/table">
            <a:tbl>
              <a:tblPr/>
              <a:tblGrid>
                <a:gridCol w="4043363"/>
                <a:gridCol w="4032250"/>
              </a:tblGrid>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2000" b="1" i="0" u="none" strike="noStrike" cap="none" normalizeH="0" baseline="0" smtClean="0">
                          <a:ln>
                            <a:noFill/>
                          </a:ln>
                          <a:solidFill>
                            <a:srgbClr val="2D686D"/>
                          </a:solidFill>
                          <a:effectLst/>
                          <a:latin typeface="Arial" charset="0"/>
                          <a:cs typeface="Lucida Sans Unicode" pitchFamily="32" charset="0"/>
                        </a:rPr>
                        <a:t>ITSEC</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2000" b="1" i="0" u="none" strike="noStrike" cap="none" normalizeH="0" baseline="0" smtClean="0">
                          <a:ln>
                            <a:noFill/>
                          </a:ln>
                          <a:solidFill>
                            <a:srgbClr val="2D686D"/>
                          </a:solidFill>
                          <a:effectLst/>
                          <a:latin typeface="Arial" charset="0"/>
                          <a:cs typeface="Lucida Sans Unicode" pitchFamily="32" charset="0"/>
                        </a:rPr>
                        <a:t>TCSEC (Rainbow Series)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gridSpan="2">
                  <a:txBody>
                    <a:bodyPr/>
                    <a:lstStyle/>
                    <a:p>
                      <a:pPr marL="0" marR="0" lvl="0" indent="0" algn="l" defTabSz="914400" rtl="0" eaLnBrk="0" fontAlgn="base" latinLnBrk="0" hangingPunct="0">
                        <a:lnSpc>
                          <a:spcPct val="90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F10 – networks with high demands on confidentiality and integrity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34963">
                <a:tc gridSpan="2">
                  <a:txBody>
                    <a:bodyPr/>
                    <a:lstStyle/>
                    <a:p>
                      <a:pPr marL="0" marR="0" lvl="0" indent="0" algn="l" defTabSz="914400" rtl="0" eaLnBrk="0" fontAlgn="base" latinLnBrk="0" hangingPunct="0">
                        <a:lnSpc>
                          <a:spcPct val="90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F9 – systems that provide high confidentiality (e.g. crypto devices)</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34963">
                <a:tc gridSpan="2">
                  <a:txBody>
                    <a:bodyPr/>
                    <a:lstStyle/>
                    <a:p>
                      <a:pPr marL="0" marR="0" lvl="0" indent="0" algn="l" defTabSz="914400" rtl="0" eaLnBrk="0" fontAlgn="base" latinLnBrk="0" hangingPunct="0">
                        <a:lnSpc>
                          <a:spcPct val="90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F8 – systems that provide data integrity during communications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34963">
                <a:tc gridSpan="2">
                  <a:txBody>
                    <a:bodyPr/>
                    <a:lstStyle/>
                    <a:p>
                      <a:pPr marL="0" marR="0" lvl="0" indent="0" algn="l" defTabSz="914400" rtl="0" eaLnBrk="0" fontAlgn="base" latinLnBrk="0" hangingPunct="0">
                        <a:lnSpc>
                          <a:spcPct val="90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F7 – systems that provide high availability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34963">
                <a:tc gridSpan="2">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F6 – systems that provide high integrity</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F6 + E6</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A1</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F6 + E5</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B3</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F4 + E4</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en-US" sz="1600" b="0" i="0" u="none" strike="noStrike" cap="none" normalizeH="0" baseline="0" smtClean="0">
                          <a:ln>
                            <a:noFill/>
                          </a:ln>
                          <a:solidFill>
                            <a:srgbClr val="000000"/>
                          </a:solidFill>
                          <a:effectLst/>
                          <a:latin typeface="Arial" charset="0"/>
                          <a:cs typeface="Times New Roman" pitchFamily="16" charset="0"/>
                        </a:rPr>
                        <a:t>B2</a:t>
                      </a:r>
                      <a:endParaRPr kumimoji="0" lang="en-US"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F3 + E3</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B1</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F2 + E2</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C2</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F1 + E1</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C1</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E0</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67000"/>
                        </a:lnSpc>
                        <a:spcBef>
                          <a:spcPct val="0"/>
                        </a:spcBef>
                        <a:spcAft>
                          <a:spcPct val="0"/>
                        </a:spcAft>
                        <a:buClr>
                          <a:srgbClr val="000000"/>
                        </a:buClr>
                        <a:buSzTx/>
                        <a:buFont typeface="Times New Roman" pitchFamily="16" charset="0"/>
                        <a:buNone/>
                        <a:tabLst/>
                      </a:pPr>
                      <a:r>
                        <a:rPr kumimoji="0" lang="de-DE" sz="1600" b="0" i="0" u="none" strike="noStrike" cap="none" normalizeH="0" baseline="0" smtClean="0">
                          <a:ln>
                            <a:noFill/>
                          </a:ln>
                          <a:solidFill>
                            <a:srgbClr val="000000"/>
                          </a:solidFill>
                          <a:effectLst/>
                          <a:latin typeface="Arial" charset="0"/>
                          <a:cs typeface="Times New Roman" pitchFamily="16" charset="0"/>
                        </a:rPr>
                        <a:t>D</a:t>
                      </a:r>
                      <a:endParaRPr kumimoji="0" lang="de-DE" sz="1600" b="0" i="0" u="none" strike="noStrike" cap="none" normalizeH="0" baseline="0" smtClean="0">
                        <a:ln>
                          <a:noFill/>
                        </a:ln>
                        <a:solidFill>
                          <a:srgbClr val="000000"/>
                        </a:solidFill>
                        <a:effectLst/>
                        <a:latin typeface="Arial" charset="0"/>
                        <a:cs typeface="Lucida Sans Unicode" pitchFamily="32"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31147" name="AutoShape 43"/>
          <p:cNvSpPr>
            <a:spLocks noChangeArrowheads="1"/>
          </p:cNvSpPr>
          <p:nvPr/>
        </p:nvSpPr>
        <p:spPr bwMode="auto">
          <a:xfrm>
            <a:off x="107950" y="1341438"/>
            <a:ext cx="287338" cy="4392612"/>
          </a:xfrm>
          <a:prstGeom prst="upArrow">
            <a:avLst>
              <a:gd name="adj1" fmla="val 50000"/>
              <a:gd name="adj2" fmla="val 382182"/>
            </a:avLst>
          </a:prstGeom>
          <a:solidFill>
            <a:srgbClr val="FF0000"/>
          </a:solidFill>
          <a:ln w="25400" algn="ctr">
            <a:solidFill>
              <a:schemeClr val="tx1"/>
            </a:solidFill>
            <a:miter lim="800000"/>
            <a:headEnd/>
            <a:tailEnd/>
          </a:ln>
          <a:effectLst/>
        </p:spPr>
        <p:txBody>
          <a:bodyPr wrap="none" anchor="ctr">
            <a:spAutoFit/>
          </a:bodyPr>
          <a:lstStyle/>
          <a:p>
            <a:endParaRPr lang="en-US"/>
          </a:p>
        </p:txBody>
      </p:sp>
      <p:sp>
        <p:nvSpPr>
          <p:cNvPr id="431148" name="Rectangle 44"/>
          <p:cNvSpPr>
            <a:spLocks noChangeArrowheads="1"/>
          </p:cNvSpPr>
          <p:nvPr/>
        </p:nvSpPr>
        <p:spPr bwMode="auto">
          <a:xfrm>
            <a:off x="5508625" y="3429000"/>
            <a:ext cx="3240088" cy="2006600"/>
          </a:xfrm>
          <a:prstGeom prst="rect">
            <a:avLst/>
          </a:prstGeom>
          <a:solidFill>
            <a:srgbClr val="FFFF99"/>
          </a:solidFill>
          <a:ln w="25400" algn="ctr">
            <a:solidFill>
              <a:schemeClr val="tx1"/>
            </a:solidFill>
            <a:miter lim="800000"/>
            <a:headEnd/>
            <a:tailEnd/>
          </a:ln>
          <a:effectLst/>
        </p:spPr>
        <p:txBody>
          <a:bodyPr anchor="ctr">
            <a:spAutoFit/>
          </a:bodyPr>
          <a:lstStyle/>
          <a:p>
            <a:pPr marL="342900" indent="-342900" defTabSz="914400"/>
            <a:r>
              <a:rPr lang="en-CA"/>
              <a:t>These F1 to F10 are consistent with the ISC2 official guide, but are different than what is in the Sybex book</a:t>
            </a:r>
          </a:p>
          <a:p>
            <a:pPr marL="342900" indent="-342900" defTabSz="914400"/>
            <a:r>
              <a:rPr lang="en-CA"/>
              <a:t>(F-B3, F-B2, etc)</a:t>
            </a:r>
          </a:p>
        </p:txBody>
      </p:sp>
      <p:pic>
        <p:nvPicPr>
          <p:cNvPr id="431149" name="Picture 45"/>
          <p:cNvPicPr>
            <a:picLocks noChangeAspect="1" noChangeArrowheads="1"/>
          </p:cNvPicPr>
          <p:nvPr/>
        </p:nvPicPr>
        <p:blipFill>
          <a:blip r:embed="rId3" cstate="print"/>
          <a:srcRect/>
          <a:stretch>
            <a:fillRect/>
          </a:stretch>
        </p:blipFill>
        <p:spPr bwMode="auto">
          <a:xfrm>
            <a:off x="7308850" y="0"/>
            <a:ext cx="1835150" cy="1223963"/>
          </a:xfrm>
          <a:prstGeom prst="rect">
            <a:avLst/>
          </a:prstGeom>
          <a:noFill/>
          <a:ln w="25400" algn="ctr">
            <a:solidFill>
              <a:srgbClr val="FFCC00"/>
            </a:solid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ln/>
        </p:spPr>
        <p:txBody>
          <a:bodyPr/>
          <a:lstStyle/>
          <a:p>
            <a:r>
              <a:rPr lang="en-CA"/>
              <a:t>Common Criteria</a:t>
            </a:r>
          </a:p>
        </p:txBody>
      </p:sp>
      <p:sp>
        <p:nvSpPr>
          <p:cNvPr id="432131" name="Rectangle 3"/>
          <p:cNvSpPr>
            <a:spLocks noGrp="1" noChangeArrowheads="1"/>
          </p:cNvSpPr>
          <p:nvPr>
            <p:ph idx="1"/>
          </p:nvPr>
        </p:nvSpPr>
        <p:spPr/>
        <p:txBody>
          <a:bodyPr/>
          <a:lstStyle/>
          <a:p>
            <a:pPr>
              <a:lnSpc>
                <a:spcPct val="90000"/>
              </a:lnSpc>
              <a:buFontTx/>
              <a:buChar char="•"/>
            </a:pPr>
            <a:r>
              <a:rPr lang="en-CA" sz="2000">
                <a:hlinkClick r:id="rId3"/>
              </a:rPr>
              <a:t>http://www.commoncriteriaportal.org/</a:t>
            </a:r>
            <a:endParaRPr lang="en-CA" sz="2000"/>
          </a:p>
          <a:p>
            <a:pPr>
              <a:lnSpc>
                <a:spcPct val="90000"/>
              </a:lnSpc>
              <a:buFontTx/>
              <a:buChar char="•"/>
            </a:pPr>
            <a:r>
              <a:rPr lang="en-CA" sz="2000"/>
              <a:t>An international standard</a:t>
            </a:r>
          </a:p>
          <a:p>
            <a:pPr>
              <a:lnSpc>
                <a:spcPct val="90000"/>
              </a:lnSpc>
              <a:buFontTx/>
              <a:buChar char="•"/>
            </a:pPr>
            <a:r>
              <a:rPr lang="en-CA" sz="2000"/>
              <a:t>ISO 15408  </a:t>
            </a:r>
            <a:r>
              <a:rPr lang="en-CA" sz="2000">
                <a:hlinkClick r:id="rId4"/>
              </a:rPr>
              <a:t>http://www.iso15408.net/</a:t>
            </a:r>
            <a:r>
              <a:rPr lang="en-CA" sz="2000"/>
              <a:t> “Evaluation Criteria for Information Technology Security” </a:t>
            </a:r>
          </a:p>
          <a:p>
            <a:pPr>
              <a:lnSpc>
                <a:spcPct val="90000"/>
              </a:lnSpc>
            </a:pPr>
            <a:r>
              <a:rPr lang="en-CA" sz="2000"/>
              <a:t>Objectives</a:t>
            </a:r>
          </a:p>
          <a:p>
            <a:pPr lvl="1">
              <a:lnSpc>
                <a:spcPct val="90000"/>
              </a:lnSpc>
            </a:pPr>
            <a:r>
              <a:rPr lang="en-CA" sz="1800"/>
              <a:t>Increased buyer confidence</a:t>
            </a:r>
          </a:p>
          <a:p>
            <a:pPr lvl="1">
              <a:lnSpc>
                <a:spcPct val="90000"/>
              </a:lnSpc>
            </a:pPr>
            <a:r>
              <a:rPr lang="en-CA" sz="1800"/>
              <a:t>Eliminate duplicate evaluations</a:t>
            </a:r>
          </a:p>
          <a:p>
            <a:pPr lvl="1">
              <a:lnSpc>
                <a:spcPct val="90000"/>
              </a:lnSpc>
            </a:pPr>
            <a:r>
              <a:rPr lang="en-CA" sz="1800"/>
              <a:t>Make certification and evaluation more cost effective</a:t>
            </a:r>
          </a:p>
          <a:p>
            <a:pPr lvl="1">
              <a:lnSpc>
                <a:spcPct val="90000"/>
              </a:lnSpc>
            </a:pPr>
            <a:r>
              <a:rPr lang="en-CA" sz="1800"/>
              <a:t>Consistent standards for product evaluations</a:t>
            </a:r>
          </a:p>
          <a:p>
            <a:pPr lvl="1">
              <a:lnSpc>
                <a:spcPct val="90000"/>
              </a:lnSpc>
            </a:pPr>
            <a:r>
              <a:rPr lang="en-CA" sz="1800"/>
              <a:t>Promote evaluation, and the availability of evaluated products</a:t>
            </a:r>
          </a:p>
          <a:p>
            <a:pPr lvl="1">
              <a:lnSpc>
                <a:spcPct val="90000"/>
              </a:lnSpc>
            </a:pPr>
            <a:r>
              <a:rPr lang="en-CA" sz="1800"/>
              <a:t>Evaluate functionality and assurance of the TOE</a:t>
            </a:r>
          </a:p>
          <a:p>
            <a:pPr>
              <a:lnSpc>
                <a:spcPct val="90000"/>
              </a:lnSpc>
            </a:pPr>
            <a:r>
              <a:rPr lang="en-CA" sz="2000"/>
              <a:t>Updated link to the CC Evaluation and Verification Scheme</a:t>
            </a:r>
          </a:p>
          <a:p>
            <a:pPr lvl="1">
              <a:lnSpc>
                <a:spcPct val="90000"/>
              </a:lnSpc>
            </a:pPr>
            <a:r>
              <a:rPr lang="en-CA" sz="1800">
                <a:hlinkClick r:id="rId5"/>
              </a:rPr>
              <a:t>http://www.niap-ccevs.org/cc-scheme/</a:t>
            </a:r>
            <a:r>
              <a:rPr lang="en-CA" sz="1800"/>
              <a:t> </a:t>
            </a:r>
          </a:p>
        </p:txBody>
      </p:sp>
      <p:sp>
        <p:nvSpPr>
          <p:cNvPr id="6" name="Slide Number Placeholder 4"/>
          <p:cNvSpPr>
            <a:spLocks noGrp="1"/>
          </p:cNvSpPr>
          <p:nvPr>
            <p:ph type="sldNum" sz="quarter" idx="12"/>
          </p:nvPr>
        </p:nvSpPr>
        <p:spPr>
          <a:prstGeom prst="rect">
            <a:avLst/>
          </a:prstGeom>
        </p:spPr>
        <p:txBody>
          <a:bodyPr/>
          <a:lstStyle/>
          <a:p>
            <a:fld id="{EBB9E60F-8C37-4C42-932F-8F5B0D0BD174}" type="slidenum">
              <a:rPr lang="en-US"/>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ln/>
        </p:spPr>
        <p:txBody>
          <a:bodyPr/>
          <a:lstStyle/>
          <a:p>
            <a:r>
              <a:rPr lang="en-CA"/>
              <a:t>Common Criteria</a:t>
            </a:r>
          </a:p>
        </p:txBody>
      </p:sp>
      <p:sp>
        <p:nvSpPr>
          <p:cNvPr id="433155" name="Rectangle 3"/>
          <p:cNvSpPr>
            <a:spLocks noGrp="1" noChangeArrowheads="1"/>
          </p:cNvSpPr>
          <p:nvPr>
            <p:ph idx="1"/>
          </p:nvPr>
        </p:nvSpPr>
        <p:spPr/>
        <p:txBody>
          <a:bodyPr/>
          <a:lstStyle/>
          <a:p>
            <a:r>
              <a:rPr lang="en-US" sz="2400" dirty="0"/>
              <a:t>EAL7 formally verified, designed and tested</a:t>
            </a:r>
          </a:p>
          <a:p>
            <a:r>
              <a:rPr lang="en-US" sz="2400" dirty="0"/>
              <a:t>EAL6 semi-formally verified, designed and tested</a:t>
            </a:r>
          </a:p>
          <a:p>
            <a:r>
              <a:rPr lang="en-US" sz="2400" dirty="0"/>
              <a:t>EAL5 semi-formally designed and tested</a:t>
            </a:r>
          </a:p>
          <a:p>
            <a:r>
              <a:rPr lang="en-US" sz="2400" dirty="0"/>
              <a:t>EAL4 methodically designed, tested and reviewed</a:t>
            </a:r>
          </a:p>
          <a:p>
            <a:r>
              <a:rPr lang="en-US" sz="2400" dirty="0"/>
              <a:t>EAL3 methodically tested and checked</a:t>
            </a:r>
          </a:p>
          <a:p>
            <a:r>
              <a:rPr lang="en-US" sz="2400" dirty="0"/>
              <a:t>EAL2 structurally tested</a:t>
            </a:r>
          </a:p>
          <a:p>
            <a:r>
              <a:rPr lang="en-US" sz="2400" dirty="0"/>
              <a:t>EAL1 product functionality </a:t>
            </a:r>
            <a:r>
              <a:rPr lang="en-US" sz="2400" dirty="0" smtClean="0"/>
              <a:t>tested</a:t>
            </a:r>
            <a:endParaRPr lang="en-US" sz="2400" dirty="0"/>
          </a:p>
        </p:txBody>
      </p:sp>
      <p:sp>
        <p:nvSpPr>
          <p:cNvPr id="7" name="Slide Number Placeholder 4"/>
          <p:cNvSpPr>
            <a:spLocks noGrp="1"/>
          </p:cNvSpPr>
          <p:nvPr>
            <p:ph type="sldNum" sz="quarter" idx="12"/>
          </p:nvPr>
        </p:nvSpPr>
        <p:spPr>
          <a:prstGeom prst="rect">
            <a:avLst/>
          </a:prstGeom>
        </p:spPr>
        <p:txBody>
          <a:bodyPr/>
          <a:lstStyle/>
          <a:p>
            <a:fld id="{BFC46BBA-350C-407D-B5EE-D93BA065F0FD}" type="slidenum">
              <a:rPr lang="en-US"/>
              <a:pPr/>
              <a:t>56</a:t>
            </a:fld>
            <a:endParaRPr lang="en-US"/>
          </a:p>
        </p:txBody>
      </p:sp>
      <p:sp>
        <p:nvSpPr>
          <p:cNvPr id="433156" name="AutoShape 4"/>
          <p:cNvSpPr>
            <a:spLocks noChangeArrowheads="1"/>
          </p:cNvSpPr>
          <p:nvPr/>
        </p:nvSpPr>
        <p:spPr bwMode="auto">
          <a:xfrm>
            <a:off x="107950" y="1339850"/>
            <a:ext cx="287338" cy="4465638"/>
          </a:xfrm>
          <a:prstGeom prst="upArrow">
            <a:avLst>
              <a:gd name="adj1" fmla="val 50000"/>
              <a:gd name="adj2" fmla="val 388535"/>
            </a:avLst>
          </a:prstGeom>
          <a:solidFill>
            <a:srgbClr val="FF0000"/>
          </a:solidFill>
          <a:ln w="25400" algn="ctr">
            <a:solidFill>
              <a:schemeClr val="tx1"/>
            </a:solidFill>
            <a:miter lim="800000"/>
            <a:headEnd/>
            <a:tailEn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a:ln/>
        </p:spPr>
        <p:txBody>
          <a:bodyPr/>
          <a:lstStyle/>
          <a:p>
            <a:r>
              <a:rPr lang="en-CA"/>
              <a:t>Common Criteria</a:t>
            </a:r>
            <a:br>
              <a:rPr lang="en-CA"/>
            </a:br>
            <a:r>
              <a:rPr lang="en-CA"/>
              <a:t>EAL 7 – EAL 5</a:t>
            </a:r>
          </a:p>
        </p:txBody>
      </p:sp>
      <p:sp>
        <p:nvSpPr>
          <p:cNvPr id="434179" name="Rectangle 3"/>
          <p:cNvSpPr>
            <a:spLocks noGrp="1" noChangeArrowheads="1"/>
          </p:cNvSpPr>
          <p:nvPr>
            <p:ph idx="1"/>
          </p:nvPr>
        </p:nvSpPr>
        <p:spPr/>
        <p:txBody>
          <a:bodyPr>
            <a:normAutofit lnSpcReduction="10000"/>
          </a:bodyPr>
          <a:lstStyle/>
          <a:p>
            <a:r>
              <a:rPr lang="en-US" sz="2400"/>
              <a:t>EAL7 formally verified, designed and tested</a:t>
            </a:r>
          </a:p>
          <a:p>
            <a:pPr lvl="1"/>
            <a:r>
              <a:rPr lang="en-US" sz="2000"/>
              <a:t>Used only for high-risk situations, high-value data</a:t>
            </a:r>
          </a:p>
          <a:p>
            <a:pPr lvl="1"/>
            <a:r>
              <a:rPr lang="en-US" sz="2000"/>
              <a:t>TOE’s with extensive formal analysis and testing</a:t>
            </a:r>
          </a:p>
          <a:p>
            <a:r>
              <a:rPr lang="en-US" sz="2400"/>
              <a:t>EAL6 semi-formally verified, designed and tested</a:t>
            </a:r>
          </a:p>
          <a:p>
            <a:pPr lvl="1"/>
            <a:r>
              <a:rPr lang="en-US" sz="2000"/>
              <a:t>Direct, rigorous security engineering techniques at all phases of SDLC</a:t>
            </a:r>
          </a:p>
          <a:p>
            <a:pPr lvl="1"/>
            <a:r>
              <a:rPr lang="en-US" sz="2000"/>
              <a:t>Extensive testing reduces likelihood of penetration, covert channels, and vulnerability to attack</a:t>
            </a:r>
          </a:p>
          <a:p>
            <a:r>
              <a:rPr lang="en-US" sz="2400"/>
              <a:t>EAL5 semi-formally designed and tested</a:t>
            </a:r>
          </a:p>
          <a:p>
            <a:pPr lvl="1"/>
            <a:r>
              <a:rPr lang="en-US" sz="2000"/>
              <a:t>Rigorous security engineering and commercial development practices, including specialist security engineering techniques </a:t>
            </a:r>
          </a:p>
          <a:p>
            <a:pPr lvl="1"/>
            <a:r>
              <a:rPr lang="en-US" sz="2000"/>
              <a:t>Semi-formal testing</a:t>
            </a:r>
          </a:p>
          <a:p>
            <a:endParaRPr lang="en-CA" sz="2400"/>
          </a:p>
        </p:txBody>
      </p:sp>
      <p:sp>
        <p:nvSpPr>
          <p:cNvPr id="6" name="Slide Number Placeholder 4"/>
          <p:cNvSpPr>
            <a:spLocks noGrp="1"/>
          </p:cNvSpPr>
          <p:nvPr>
            <p:ph type="sldNum" sz="quarter" idx="12"/>
          </p:nvPr>
        </p:nvSpPr>
        <p:spPr>
          <a:prstGeom prst="rect">
            <a:avLst/>
          </a:prstGeom>
        </p:spPr>
        <p:txBody>
          <a:bodyPr/>
          <a:lstStyle/>
          <a:p>
            <a:fld id="{F305B11D-483A-4792-956E-C2F4C038334C}" type="slidenum">
              <a:rPr lang="en-US"/>
              <a:pPr/>
              <a:t>57</a:t>
            </a:fld>
            <a:endParaRPr lang="en-US"/>
          </a:p>
        </p:txBody>
      </p:sp>
      <p:pic>
        <p:nvPicPr>
          <p:cNvPr id="434180" name="Picture 4" descr="CClogo"/>
          <p:cNvPicPr>
            <a:picLocks noChangeAspect="1" noChangeArrowheads="1"/>
          </p:cNvPicPr>
          <p:nvPr/>
        </p:nvPicPr>
        <p:blipFill>
          <a:blip r:embed="rId3" cstate="print"/>
          <a:srcRect/>
          <a:stretch>
            <a:fillRect/>
          </a:stretch>
        </p:blipFill>
        <p:spPr bwMode="auto">
          <a:xfrm>
            <a:off x="7143768" y="0"/>
            <a:ext cx="2000232" cy="620558"/>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4294967295"/>
          </p:nvPr>
        </p:nvSpPr>
        <p:spPr>
          <a:xfrm>
            <a:off x="7308850" y="6237288"/>
            <a:ext cx="457200" cy="476250"/>
          </a:xfrm>
          <a:prstGeom prst="rect">
            <a:avLst/>
          </a:prstGeom>
        </p:spPr>
        <p:txBody>
          <a:bodyPr/>
          <a:lstStyle/>
          <a:p>
            <a:fld id="{F6C4792A-78D9-4232-A771-572A5A5DA0F6}" type="slidenum">
              <a:rPr lang="en-US"/>
              <a:pPr/>
              <a:t>58</a:t>
            </a:fld>
            <a:endParaRPr lang="en-US"/>
          </a:p>
        </p:txBody>
      </p:sp>
      <p:sp>
        <p:nvSpPr>
          <p:cNvPr id="435202" name="Rectangle 2"/>
          <p:cNvSpPr>
            <a:spLocks noGrp="1" noChangeArrowheads="1"/>
          </p:cNvSpPr>
          <p:nvPr>
            <p:ph type="title"/>
          </p:nvPr>
        </p:nvSpPr>
        <p:spPr>
          <a:ln/>
        </p:spPr>
        <p:txBody>
          <a:bodyPr/>
          <a:lstStyle/>
          <a:p>
            <a:r>
              <a:rPr lang="en-CA"/>
              <a:t>Common Criteria</a:t>
            </a:r>
            <a:br>
              <a:rPr lang="en-CA"/>
            </a:br>
            <a:r>
              <a:rPr lang="en-CA"/>
              <a:t>EAL 4 – EAL 2</a:t>
            </a:r>
          </a:p>
        </p:txBody>
      </p:sp>
      <p:sp>
        <p:nvSpPr>
          <p:cNvPr id="435203" name="Rectangle 3"/>
          <p:cNvSpPr>
            <a:spLocks noGrp="1" noChangeArrowheads="1"/>
          </p:cNvSpPr>
          <p:nvPr>
            <p:ph type="body" idx="1"/>
          </p:nvPr>
        </p:nvSpPr>
        <p:spPr/>
        <p:txBody>
          <a:bodyPr>
            <a:normAutofit lnSpcReduction="10000"/>
          </a:bodyPr>
          <a:lstStyle/>
          <a:p>
            <a:pPr>
              <a:lnSpc>
                <a:spcPct val="90000"/>
              </a:lnSpc>
            </a:pPr>
            <a:r>
              <a:rPr lang="en-US" sz="2400"/>
              <a:t>EAL4 methodically designed, tested and reviewed</a:t>
            </a:r>
          </a:p>
          <a:p>
            <a:pPr lvl="1">
              <a:lnSpc>
                <a:spcPct val="90000"/>
              </a:lnSpc>
            </a:pPr>
            <a:r>
              <a:rPr lang="en-US" sz="2000"/>
              <a:t>Rigorous, positive security engineering and good commercial development practices used</a:t>
            </a:r>
          </a:p>
          <a:p>
            <a:pPr lvl="1">
              <a:lnSpc>
                <a:spcPct val="90000"/>
              </a:lnSpc>
            </a:pPr>
            <a:r>
              <a:rPr lang="en-US" sz="2000"/>
              <a:t>Involves independent testing of all TOE security functions</a:t>
            </a:r>
          </a:p>
          <a:p>
            <a:pPr>
              <a:lnSpc>
                <a:spcPct val="90000"/>
              </a:lnSpc>
            </a:pPr>
            <a:r>
              <a:rPr lang="en-US" sz="2400"/>
              <a:t>EAL3 methodically tested and checked</a:t>
            </a:r>
          </a:p>
          <a:p>
            <a:pPr lvl="1">
              <a:lnSpc>
                <a:spcPct val="90000"/>
              </a:lnSpc>
            </a:pPr>
            <a:r>
              <a:rPr lang="en-US" sz="2000"/>
              <a:t>Security engineering begins at the design stage and carried through remaining stages of SDLC</a:t>
            </a:r>
          </a:p>
          <a:p>
            <a:pPr lvl="1">
              <a:lnSpc>
                <a:spcPct val="90000"/>
              </a:lnSpc>
            </a:pPr>
            <a:r>
              <a:rPr lang="en-US" sz="2000"/>
              <a:t>Moderate level of independently assured security</a:t>
            </a:r>
          </a:p>
          <a:p>
            <a:pPr>
              <a:lnSpc>
                <a:spcPct val="90000"/>
              </a:lnSpc>
            </a:pPr>
            <a:r>
              <a:rPr lang="en-US" sz="2400"/>
              <a:t>EAL2 structurally tested</a:t>
            </a:r>
          </a:p>
          <a:p>
            <a:pPr lvl="1">
              <a:lnSpc>
                <a:spcPct val="90000"/>
              </a:lnSpc>
            </a:pPr>
            <a:r>
              <a:rPr lang="en-US" sz="2000"/>
              <a:t>Delivery of design information and test results are in keeping with good commercial practices</a:t>
            </a:r>
          </a:p>
          <a:p>
            <a:pPr lvl="1">
              <a:lnSpc>
                <a:spcPct val="90000"/>
              </a:lnSpc>
            </a:pPr>
            <a:r>
              <a:rPr lang="en-US" sz="2000"/>
              <a:t>Low to moderate levels of independently assured security</a:t>
            </a:r>
          </a:p>
          <a:p>
            <a:pPr lvl="1">
              <a:lnSpc>
                <a:spcPct val="90000"/>
              </a:lnSpc>
            </a:pPr>
            <a:r>
              <a:rPr lang="en-US" sz="2000"/>
              <a:t>Relevant to testing legacy systems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ln/>
        </p:spPr>
        <p:txBody>
          <a:bodyPr/>
          <a:lstStyle/>
          <a:p>
            <a:r>
              <a:rPr lang="en-CA"/>
              <a:t>Common Criteria</a:t>
            </a:r>
            <a:br>
              <a:rPr lang="en-CA"/>
            </a:br>
            <a:r>
              <a:rPr lang="en-CA"/>
              <a:t>EAL 1</a:t>
            </a:r>
          </a:p>
        </p:txBody>
      </p:sp>
      <p:sp>
        <p:nvSpPr>
          <p:cNvPr id="436227" name="Rectangle 3"/>
          <p:cNvSpPr>
            <a:spLocks noGrp="1" noChangeArrowheads="1"/>
          </p:cNvSpPr>
          <p:nvPr>
            <p:ph idx="1"/>
          </p:nvPr>
        </p:nvSpPr>
        <p:spPr/>
        <p:txBody>
          <a:bodyPr/>
          <a:lstStyle/>
          <a:p>
            <a:r>
              <a:rPr lang="en-US"/>
              <a:t>EAL1 product functionality tested</a:t>
            </a:r>
          </a:p>
          <a:p>
            <a:pPr lvl="1"/>
            <a:r>
              <a:rPr lang="en-US"/>
              <a:t>Some confidence in correct operation is required, but threats are not serious</a:t>
            </a:r>
          </a:p>
          <a:p>
            <a:pPr lvl="1"/>
            <a:r>
              <a:rPr lang="en-US"/>
              <a:t>Independent assurance that due care has been exercised In protecting personal information</a:t>
            </a:r>
          </a:p>
          <a:p>
            <a:endParaRPr lang="en-US"/>
          </a:p>
          <a:p>
            <a:endParaRPr lang="en-CA"/>
          </a:p>
        </p:txBody>
      </p:sp>
      <p:sp>
        <p:nvSpPr>
          <p:cNvPr id="6" name="Slide Number Placeholder 4"/>
          <p:cNvSpPr>
            <a:spLocks noGrp="1"/>
          </p:cNvSpPr>
          <p:nvPr>
            <p:ph type="sldNum" sz="quarter" idx="12"/>
          </p:nvPr>
        </p:nvSpPr>
        <p:spPr>
          <a:prstGeom prst="rect">
            <a:avLst/>
          </a:prstGeom>
        </p:spPr>
        <p:txBody>
          <a:bodyPr/>
          <a:lstStyle/>
          <a:p>
            <a:fld id="{93263620-25C9-4FA4-9BC6-567BEDEC659B}" type="slidenum">
              <a:rPr lang="en-US"/>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ln/>
        </p:spPr>
        <p:txBody>
          <a:bodyPr/>
          <a:lstStyle/>
          <a:p>
            <a:pPr algn="l"/>
            <a:r>
              <a:rPr lang="en-CA" sz="3200" dirty="0"/>
              <a:t>Central Processing Unit</a:t>
            </a:r>
            <a:br>
              <a:rPr lang="en-CA" sz="3200" dirty="0"/>
            </a:br>
            <a:r>
              <a:rPr lang="en-CA" sz="3200" dirty="0"/>
              <a:t>(CPU)</a:t>
            </a:r>
          </a:p>
        </p:txBody>
      </p:sp>
      <p:graphicFrame>
        <p:nvGraphicFramePr>
          <p:cNvPr id="417795" name="Group 3"/>
          <p:cNvGraphicFramePr>
            <a:graphicFrameLocks noGrp="1"/>
          </p:cNvGraphicFramePr>
          <p:nvPr>
            <p:ph idx="1"/>
          </p:nvPr>
        </p:nvGraphicFramePr>
        <p:xfrm>
          <a:off x="685800" y="1981200"/>
          <a:ext cx="8153400" cy="4525963"/>
        </p:xfrm>
        <a:graphic>
          <a:graphicData uri="http://schemas.openxmlformats.org/drawingml/2006/table">
            <a:tbl>
              <a:tblPr/>
              <a:tblGrid>
                <a:gridCol w="2717800"/>
                <a:gridCol w="2717800"/>
                <a:gridCol w="2717800"/>
              </a:tblGrid>
              <a:tr h="1508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ALU</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Arithmetic logic unit</a:t>
                      </a:r>
                    </a:p>
                  </a:txBody>
                  <a:tcPr marL="92303" marR="923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BIU</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Bus interface unit</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Control Unit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Coordinates activities of CPU components</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9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Decode Unit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Converts incoming instructions to CPU commands</a:t>
                      </a:r>
                    </a:p>
                  </a:txBody>
                  <a:tcPr marL="92303" marR="923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FPU</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Floating Point Unit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Higher math operations</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MMU</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Memory Management Unit</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8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Pre-Fetch Unit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Preloads information into registers</a:t>
                      </a:r>
                    </a:p>
                  </a:txBody>
                  <a:tcPr marL="92303" marR="923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PTU</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CA" sz="2000" b="0" i="0" u="none" strike="noStrike" cap="none" normalizeH="0" baseline="0" smtClean="0">
                          <a:ln>
                            <a:noFill/>
                          </a:ln>
                          <a:solidFill>
                            <a:schemeClr val="tx1"/>
                          </a:solidFill>
                          <a:effectLst/>
                          <a:latin typeface="Arial" charset="0"/>
                        </a:rPr>
                        <a:t>Protection test unit</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b="1" i="0" u="none" strike="noStrike" cap="none" normalizeH="0" baseline="0" smtClean="0">
                          <a:ln>
                            <a:noFill/>
                          </a:ln>
                          <a:solidFill>
                            <a:schemeClr val="tx1"/>
                          </a:solidFill>
                          <a:effectLst/>
                          <a:latin typeface="Arial" charset="0"/>
                        </a:rPr>
                        <a:t>Registers</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23" name="Slide Number Placeholder 4"/>
          <p:cNvSpPr>
            <a:spLocks noGrp="1"/>
          </p:cNvSpPr>
          <p:nvPr>
            <p:ph type="sldNum" sz="quarter" idx="12"/>
          </p:nvPr>
        </p:nvSpPr>
        <p:spPr/>
        <p:txBody>
          <a:bodyPr/>
          <a:lstStyle/>
          <a:p>
            <a:fld id="{8D14748E-9851-4CED-8519-94FC12028C71}" type="slidenum">
              <a:rPr lang="en-US"/>
              <a:pPr/>
              <a:t>6</a:t>
            </a:fld>
            <a:endParaRPr lang="en-US"/>
          </a:p>
        </p:txBody>
      </p:sp>
      <p:sp>
        <p:nvSpPr>
          <p:cNvPr id="417813" name="Rectangle 21"/>
          <p:cNvSpPr>
            <a:spLocks noChangeArrowheads="1"/>
          </p:cNvSpPr>
          <p:nvPr/>
        </p:nvSpPr>
        <p:spPr bwMode="auto">
          <a:xfrm>
            <a:off x="5643570" y="571480"/>
            <a:ext cx="3286116" cy="1071546"/>
          </a:xfrm>
          <a:prstGeom prst="rect">
            <a:avLst/>
          </a:prstGeom>
          <a:solidFill>
            <a:srgbClr val="FFCCFF"/>
          </a:solidFill>
          <a:ln w="25400" algn="ctr">
            <a:solidFill>
              <a:schemeClr val="tx1"/>
            </a:solidFill>
            <a:miter lim="800000"/>
            <a:headEnd/>
            <a:tailEnd/>
          </a:ln>
          <a:effectLst/>
        </p:spPr>
        <p:txBody>
          <a:bodyPr anchor="ctr"/>
          <a:lstStyle/>
          <a:p>
            <a:pPr defTabSz="914400"/>
            <a:r>
              <a:rPr lang="en-CA" dirty="0"/>
              <a:t>CPU also has onboard cache memory</a:t>
            </a:r>
          </a:p>
          <a:p>
            <a:pPr defTabSz="914400"/>
            <a:r>
              <a:rPr lang="en-CA" dirty="0"/>
              <a:t>Level 1 Cache RAM</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5F327B39-D97D-4E5E-8DF2-96E02069D613}" type="slidenum">
              <a:rPr lang="en-US"/>
              <a:pPr/>
              <a:t>60</a:t>
            </a:fld>
            <a:endParaRPr lang="en-US"/>
          </a:p>
        </p:txBody>
      </p:sp>
      <p:sp>
        <p:nvSpPr>
          <p:cNvPr id="378882" name="Rectangle 2"/>
          <p:cNvSpPr>
            <a:spLocks noGrp="1" noChangeArrowheads="1"/>
          </p:cNvSpPr>
          <p:nvPr>
            <p:ph type="title"/>
          </p:nvPr>
        </p:nvSpPr>
        <p:spPr>
          <a:ln/>
        </p:spPr>
        <p:txBody>
          <a:bodyPr/>
          <a:lstStyle/>
          <a:p>
            <a:r>
              <a:rPr lang="en-CA"/>
              <a:t>Certification and Accreditation</a:t>
            </a:r>
          </a:p>
        </p:txBody>
      </p:sp>
      <p:sp>
        <p:nvSpPr>
          <p:cNvPr id="378883" name="Rectangle 3"/>
          <p:cNvSpPr>
            <a:spLocks noGrp="1" noChangeArrowheads="1"/>
          </p:cNvSpPr>
          <p:nvPr>
            <p:ph type="body" sz="half" idx="1"/>
          </p:nvPr>
        </p:nvSpPr>
        <p:spPr/>
        <p:txBody>
          <a:bodyPr/>
          <a:lstStyle/>
          <a:p>
            <a:pPr marL="180975" indent="-180975">
              <a:buFontTx/>
              <a:buChar char="•"/>
            </a:pPr>
            <a:r>
              <a:rPr lang="en-CA" sz="2000"/>
              <a:t>Determine security using a chosen evaluation criteria.</a:t>
            </a:r>
          </a:p>
          <a:p>
            <a:pPr marL="180975" indent="-180975">
              <a:buFontTx/>
              <a:buChar char="•"/>
            </a:pPr>
            <a:r>
              <a:rPr lang="en-CA" sz="2000"/>
              <a:t>Certification process will tests hardware, software and configuration against criteria.</a:t>
            </a:r>
          </a:p>
          <a:p>
            <a:pPr marL="180975" indent="-180975">
              <a:buFontTx/>
              <a:buChar char="•"/>
            </a:pPr>
            <a:r>
              <a:rPr lang="en-CA" sz="2000"/>
              <a:t>Evaluate method in which the secure system is connected to the network, and physical security.</a:t>
            </a:r>
          </a:p>
          <a:p>
            <a:pPr marL="180975" indent="-180975">
              <a:buFontTx/>
              <a:buChar char="•"/>
            </a:pPr>
            <a:r>
              <a:rPr lang="en-CA" sz="2000"/>
              <a:t>Certification applies only to a specific system in a specific environment and configuration.</a:t>
            </a:r>
          </a:p>
          <a:p>
            <a:pPr marL="180975" indent="-180975">
              <a:buFontTx/>
              <a:buChar char="•"/>
            </a:pPr>
            <a:endParaRPr lang="en-CA" sz="2000"/>
          </a:p>
          <a:p>
            <a:pPr marL="180975" indent="-180975">
              <a:buFontTx/>
              <a:buChar char="•"/>
            </a:pPr>
            <a:endParaRPr lang="en-CA" sz="2000"/>
          </a:p>
        </p:txBody>
      </p:sp>
      <p:sp>
        <p:nvSpPr>
          <p:cNvPr id="378884" name="Rectangle 4"/>
          <p:cNvSpPr>
            <a:spLocks noGrp="1" noChangeArrowheads="1"/>
          </p:cNvSpPr>
          <p:nvPr>
            <p:ph type="body" sz="half" idx="2"/>
          </p:nvPr>
        </p:nvSpPr>
        <p:spPr/>
        <p:txBody>
          <a:bodyPr>
            <a:normAutofit lnSpcReduction="10000"/>
          </a:bodyPr>
          <a:lstStyle/>
          <a:p>
            <a:pPr marL="0" indent="0"/>
            <a:r>
              <a:rPr lang="en-CA" sz="2000" b="1"/>
              <a:t>Certification:</a:t>
            </a:r>
            <a:r>
              <a:rPr lang="en-CA" sz="2000"/>
              <a:t>  acceptance of software by an authorized agent after being validated by the agent.</a:t>
            </a:r>
          </a:p>
          <a:p>
            <a:pPr marL="0" indent="0"/>
            <a:endParaRPr lang="en-CA" sz="2000"/>
          </a:p>
          <a:p>
            <a:pPr marL="0" indent="0"/>
            <a:r>
              <a:rPr lang="en-CA" sz="2000" b="1"/>
              <a:t>Accreditation:</a:t>
            </a:r>
            <a:r>
              <a:rPr lang="en-CA" sz="2000"/>
              <a:t>  formal declaration by a Designated Approving Authority (DAA) that an information system is approved to operate in a particular security mode using a prescribed set of safeguards at an acceptable level of risk.</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F9D510D1-3900-4F00-9786-C529C68BD391}" type="slidenum">
              <a:rPr lang="en-US"/>
              <a:pPr/>
              <a:t>61</a:t>
            </a:fld>
            <a:endParaRPr lang="en-US"/>
          </a:p>
        </p:txBody>
      </p:sp>
      <p:sp>
        <p:nvSpPr>
          <p:cNvPr id="409602" name="Rectangle 2"/>
          <p:cNvSpPr>
            <a:spLocks noGrp="1" noChangeArrowheads="1"/>
          </p:cNvSpPr>
          <p:nvPr>
            <p:ph type="title"/>
          </p:nvPr>
        </p:nvSpPr>
        <p:spPr>
          <a:ln/>
        </p:spPr>
        <p:txBody>
          <a:bodyPr/>
          <a:lstStyle/>
          <a:p>
            <a:r>
              <a:rPr lang="en-CA"/>
              <a:t>References</a:t>
            </a:r>
          </a:p>
        </p:txBody>
      </p:sp>
      <p:sp>
        <p:nvSpPr>
          <p:cNvPr id="409603" name="Rectangle 3"/>
          <p:cNvSpPr>
            <a:spLocks noGrp="1" noChangeArrowheads="1"/>
          </p:cNvSpPr>
          <p:nvPr>
            <p:ph type="body" idx="1"/>
          </p:nvPr>
        </p:nvSpPr>
        <p:spPr/>
        <p:txBody>
          <a:bodyPr/>
          <a:lstStyle/>
          <a:p>
            <a:r>
              <a:rPr lang="en-CA" b="1">
                <a:hlinkClick r:id="rId3"/>
              </a:rPr>
              <a:t>Orange Book Parts I and II</a:t>
            </a:r>
            <a:endParaRPr lang="en-CA" b="1"/>
          </a:p>
          <a:p>
            <a:r>
              <a:rPr lang="en-CA" b="1">
                <a:hlinkClick r:id="rId4"/>
              </a:rPr>
              <a:t>Security Kernels</a:t>
            </a:r>
            <a:r>
              <a:rPr lang="en-CA" b="1"/>
              <a:t>, Lasse Huovinen</a:t>
            </a:r>
          </a:p>
          <a:p>
            <a:r>
              <a:rPr lang="en-CA" b="1">
                <a:hlinkClick r:id="rId5"/>
              </a:rPr>
              <a:t>Rainbow Series</a:t>
            </a:r>
            <a:endParaRPr lang="en-CA" b="1"/>
          </a:p>
          <a:p>
            <a:endParaRPr lang="en-CA" b="1"/>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ctrTitle"/>
          </p:nvPr>
        </p:nvSpPr>
        <p:spPr/>
        <p:txBody>
          <a:bodyPr/>
          <a:lstStyle/>
          <a:p>
            <a:r>
              <a:rPr lang="en-CA" sz="2800" dirty="0" smtClean="0"/>
              <a:t>L04 </a:t>
            </a:r>
            <a:r>
              <a:rPr lang="en-CA" sz="2800" dirty="0"/>
              <a:t>Security Architecture and Design</a:t>
            </a:r>
          </a:p>
        </p:txBody>
      </p:sp>
      <p:sp>
        <p:nvSpPr>
          <p:cNvPr id="192517" name="Rectangle 5"/>
          <p:cNvSpPr>
            <a:spLocks noGrp="1" noChangeArrowheads="1"/>
          </p:cNvSpPr>
          <p:nvPr>
            <p:ph type="subTitle" idx="1"/>
          </p:nvPr>
        </p:nvSpPr>
        <p:spPr/>
        <p:txBody>
          <a:bodyPr/>
          <a:lstStyle/>
          <a:p>
            <a:r>
              <a:rPr lang="en-CA"/>
              <a:t>Questions?  Comments?</a:t>
            </a:r>
          </a:p>
        </p:txBody>
      </p:sp>
      <p:sp>
        <p:nvSpPr>
          <p:cNvPr id="5" name="Slide Number Placeholder 4"/>
          <p:cNvSpPr>
            <a:spLocks noGrp="1"/>
          </p:cNvSpPr>
          <p:nvPr>
            <p:ph type="sldNum" sz="quarter" idx="12"/>
          </p:nvPr>
        </p:nvSpPr>
        <p:spPr/>
        <p:txBody>
          <a:bodyPr/>
          <a:lstStyle/>
          <a:p>
            <a:fld id="{D461EBDD-AF86-4FF7-B5AD-F4E135F15ACC}" type="slidenum">
              <a:rPr lang="en-US" smtClean="0"/>
              <a:pPr/>
              <a:t>62</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4" name="AutoShape 4"/>
          <p:cNvSpPr>
            <a:spLocks noGrp="1" noChangeAspect="1" noChangeArrowheads="1"/>
          </p:cNvSpPr>
          <p:nvPr>
            <p:ph idx="1"/>
          </p:nvPr>
        </p:nvSpPr>
        <p:spPr>
          <a:xfrm>
            <a:off x="685800" y="1981200"/>
            <a:ext cx="5100646" cy="4114800"/>
          </a:xfrm>
        </p:spPr>
        <p:txBody>
          <a:bodyPr>
            <a:normAutofit fontScale="55000" lnSpcReduction="20000"/>
          </a:bodyPr>
          <a:lstStyle/>
          <a:p>
            <a:r>
              <a:rPr lang="en-CA" dirty="0" smtClean="0"/>
              <a:t>RAM can be </a:t>
            </a:r>
          </a:p>
          <a:p>
            <a:r>
              <a:rPr lang="en-CA" dirty="0" smtClean="0"/>
              <a:t>Dynamic RAM – requires refresh</a:t>
            </a:r>
          </a:p>
          <a:p>
            <a:r>
              <a:rPr lang="en-CA" dirty="0" smtClean="0"/>
              <a:t>or Static RAM – flip flops</a:t>
            </a:r>
          </a:p>
          <a:p>
            <a:pPr lvl="1"/>
            <a:r>
              <a:rPr lang="en-CA" dirty="0" smtClean="0"/>
              <a:t>Used for cache memory and primary memory</a:t>
            </a:r>
          </a:p>
          <a:p>
            <a:pPr lvl="1"/>
            <a:r>
              <a:rPr lang="en-CA" dirty="0" smtClean="0"/>
              <a:t>Directly addressed</a:t>
            </a:r>
          </a:p>
          <a:p>
            <a:endParaRPr lang="en-CA" dirty="0" smtClean="0"/>
          </a:p>
          <a:p>
            <a:r>
              <a:rPr lang="en-CA" dirty="0" smtClean="0"/>
              <a:t>DDR SDRAM = double data rate synchronous dynamic random access memory </a:t>
            </a:r>
          </a:p>
          <a:p>
            <a:endParaRPr lang="en-CA" dirty="0" smtClean="0"/>
          </a:p>
          <a:p>
            <a:r>
              <a:rPr lang="en-CA" dirty="0" smtClean="0">
                <a:solidFill>
                  <a:schemeClr val="tx2"/>
                </a:solidFill>
              </a:rPr>
              <a:t>Q:  What is the greatest security risk to RAM chips?</a:t>
            </a:r>
          </a:p>
          <a:p>
            <a:r>
              <a:rPr lang="en-CA" dirty="0" smtClean="0">
                <a:solidFill>
                  <a:schemeClr val="tx2"/>
                </a:solidFill>
              </a:rPr>
              <a:t>Q:  Memory devices designed to retain their data when power is removed are known as ___________</a:t>
            </a:r>
          </a:p>
          <a:p>
            <a:endParaRPr lang="en-CA" dirty="0">
              <a:solidFill>
                <a:schemeClr val="tx2"/>
              </a:solidFill>
            </a:endParaRPr>
          </a:p>
        </p:txBody>
      </p:sp>
      <p:grpSp>
        <p:nvGrpSpPr>
          <p:cNvPr id="13" name="Group 12"/>
          <p:cNvGrpSpPr/>
          <p:nvPr/>
        </p:nvGrpSpPr>
        <p:grpSpPr>
          <a:xfrm>
            <a:off x="785786" y="500042"/>
            <a:ext cx="1181100" cy="876300"/>
            <a:chOff x="2071670" y="3429000"/>
            <a:chExt cx="1181100" cy="876300"/>
          </a:xfrm>
        </p:grpSpPr>
        <p:pic>
          <p:nvPicPr>
            <p:cNvPr id="419849" name="Picture 9"/>
            <p:cNvPicPr>
              <a:picLocks noChangeAspect="1" noChangeArrowheads="1"/>
            </p:cNvPicPr>
            <p:nvPr/>
          </p:nvPicPr>
          <p:blipFill>
            <a:blip r:embed="rId3" cstate="print">
              <a:grayscl/>
            </a:blip>
            <a:srcRect/>
            <a:stretch>
              <a:fillRect/>
            </a:stretch>
          </p:blipFill>
          <p:spPr bwMode="auto">
            <a:xfrm>
              <a:off x="2071670" y="3429000"/>
              <a:ext cx="1181100" cy="876300"/>
            </a:xfrm>
            <a:prstGeom prst="rect">
              <a:avLst/>
            </a:prstGeom>
            <a:noFill/>
            <a:ln w="25400" algn="ctr">
              <a:noFill/>
              <a:miter lim="800000"/>
              <a:headEnd/>
              <a:tailEnd/>
            </a:ln>
            <a:effectLst/>
          </p:spPr>
        </p:pic>
        <p:sp>
          <p:nvSpPr>
            <p:cNvPr id="419850" name="Line 10"/>
            <p:cNvSpPr>
              <a:spLocks noChangeShapeType="1"/>
            </p:cNvSpPr>
            <p:nvPr/>
          </p:nvSpPr>
          <p:spPr bwMode="auto">
            <a:xfrm flipV="1">
              <a:off x="2071670" y="3429000"/>
              <a:ext cx="1008063" cy="720725"/>
            </a:xfrm>
            <a:prstGeom prst="line">
              <a:avLst/>
            </a:prstGeom>
            <a:noFill/>
            <a:ln w="38100">
              <a:solidFill>
                <a:srgbClr val="FF0000"/>
              </a:solidFill>
              <a:round/>
              <a:headEnd/>
              <a:tailEnd/>
            </a:ln>
            <a:effectLst/>
          </p:spPr>
          <p:txBody>
            <a:bodyPr>
              <a:spAutoFit/>
            </a:bodyPr>
            <a:lstStyle/>
            <a:p>
              <a:endParaRPr lang="en-US"/>
            </a:p>
          </p:txBody>
        </p:sp>
      </p:grpSp>
      <p:pic>
        <p:nvPicPr>
          <p:cNvPr id="419848" name="Picture 8"/>
          <p:cNvPicPr>
            <a:picLocks noChangeAspect="1" noChangeArrowheads="1"/>
          </p:cNvPicPr>
          <p:nvPr/>
        </p:nvPicPr>
        <p:blipFill>
          <a:blip r:embed="rId4" cstate="print"/>
          <a:srcRect/>
          <a:stretch>
            <a:fillRect/>
          </a:stretch>
        </p:blipFill>
        <p:spPr bwMode="auto">
          <a:xfrm>
            <a:off x="2571736" y="571480"/>
            <a:ext cx="1057275" cy="1009650"/>
          </a:xfrm>
          <a:prstGeom prst="rect">
            <a:avLst/>
          </a:prstGeom>
          <a:noFill/>
          <a:ln w="25400" algn="ctr">
            <a:noFill/>
            <a:miter lim="800000"/>
            <a:headEnd/>
            <a:tailEnd/>
          </a:ln>
          <a:effectLst/>
        </p:spPr>
      </p:pic>
      <p:pic>
        <p:nvPicPr>
          <p:cNvPr id="419842" name="Picture 2"/>
          <p:cNvPicPr>
            <a:picLocks noChangeAspect="1" noChangeArrowheads="1"/>
          </p:cNvPicPr>
          <p:nvPr/>
        </p:nvPicPr>
        <p:blipFill>
          <a:blip r:embed="rId5" cstate="print"/>
          <a:srcRect/>
          <a:stretch>
            <a:fillRect/>
          </a:stretch>
        </p:blipFill>
        <p:spPr bwMode="auto">
          <a:xfrm>
            <a:off x="5608638" y="2089150"/>
            <a:ext cx="3571875" cy="3571875"/>
          </a:xfrm>
          <a:prstGeom prst="rect">
            <a:avLst/>
          </a:prstGeom>
          <a:noFill/>
          <a:ln w="25400" algn="ctr">
            <a:noFill/>
            <a:miter lim="800000"/>
            <a:headEnd/>
            <a:tailEnd/>
          </a:ln>
          <a:effectLst/>
        </p:spPr>
      </p:pic>
      <p:sp>
        <p:nvSpPr>
          <p:cNvPr id="419843" name="Rectangle 3"/>
          <p:cNvSpPr>
            <a:spLocks noGrp="1" noChangeArrowheads="1"/>
          </p:cNvSpPr>
          <p:nvPr>
            <p:ph type="title"/>
          </p:nvPr>
        </p:nvSpPr>
        <p:spPr/>
        <p:txBody>
          <a:bodyPr/>
          <a:lstStyle/>
          <a:p>
            <a:r>
              <a:rPr lang="en-CA" smtClean="0"/>
              <a:t>RAM</a:t>
            </a:r>
            <a:endParaRPr lang="en-CA"/>
          </a:p>
        </p:txBody>
      </p:sp>
      <p:sp>
        <p:nvSpPr>
          <p:cNvPr id="12" name="Slide Number Placeholder 4"/>
          <p:cNvSpPr>
            <a:spLocks noGrp="1"/>
          </p:cNvSpPr>
          <p:nvPr>
            <p:ph type="sldNum" sz="quarter" idx="12"/>
          </p:nvPr>
        </p:nvSpPr>
        <p:spPr/>
        <p:txBody>
          <a:bodyPr/>
          <a:lstStyle/>
          <a:p>
            <a:fld id="{AC566696-3A24-4D77-92A0-84A1AB3E0564}" type="slidenum">
              <a:rPr lang="en-US" smtClean="0"/>
              <a:pPr/>
              <a:t>7</a:t>
            </a:fld>
            <a:endParaRPr lang="en-US"/>
          </a:p>
        </p:txBody>
      </p:sp>
      <p:sp>
        <p:nvSpPr>
          <p:cNvPr id="419845" name="Text Box 5"/>
          <p:cNvSpPr txBox="1">
            <a:spLocks noChangeArrowheads="1"/>
          </p:cNvSpPr>
          <p:nvPr/>
        </p:nvSpPr>
        <p:spPr bwMode="auto">
          <a:xfrm>
            <a:off x="6335713" y="5072074"/>
            <a:ext cx="2808287" cy="7016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b="1" dirty="0"/>
              <a:t>1 GB (1024 MB) DDR RAM</a:t>
            </a:r>
            <a:endParaRPr lang="en-CA" dirty="0"/>
          </a:p>
        </p:txBody>
      </p:sp>
      <p:pic>
        <p:nvPicPr>
          <p:cNvPr id="419846" name="Picture 6" descr="MCj04175060000[1]"/>
          <p:cNvPicPr>
            <a:picLocks noChangeAspect="1" noChangeArrowheads="1"/>
          </p:cNvPicPr>
          <p:nvPr/>
        </p:nvPicPr>
        <p:blipFill>
          <a:blip r:embed="rId6" cstate="print">
            <a:grayscl/>
          </a:blip>
          <a:srcRect/>
          <a:stretch>
            <a:fillRect/>
          </a:stretch>
        </p:blipFill>
        <p:spPr bwMode="auto">
          <a:xfrm>
            <a:off x="7308850" y="1058863"/>
            <a:ext cx="1778000" cy="1506537"/>
          </a:xfrm>
          <a:prstGeom prst="rect">
            <a:avLst/>
          </a:prstGeom>
          <a:noFill/>
        </p:spPr>
      </p:pic>
      <p:sp>
        <p:nvSpPr>
          <p:cNvPr id="419847" name="Line 7"/>
          <p:cNvSpPr>
            <a:spLocks noChangeShapeType="1"/>
          </p:cNvSpPr>
          <p:nvPr/>
        </p:nvSpPr>
        <p:spPr bwMode="auto">
          <a:xfrm flipV="1">
            <a:off x="7199313" y="1274763"/>
            <a:ext cx="1909762" cy="1222375"/>
          </a:xfrm>
          <a:prstGeom prst="line">
            <a:avLst/>
          </a:prstGeom>
          <a:noFill/>
          <a:ln w="38100">
            <a:solidFill>
              <a:srgbClr val="FF0000"/>
            </a:solidFill>
            <a:round/>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ln/>
        </p:spPr>
        <p:txBody>
          <a:bodyPr/>
          <a:lstStyle/>
          <a:p>
            <a:r>
              <a:rPr lang="en-CA"/>
              <a:t>Real Memory vs. Virtual Memory</a:t>
            </a:r>
          </a:p>
        </p:txBody>
      </p:sp>
      <p:sp>
        <p:nvSpPr>
          <p:cNvPr id="421891" name="Rectangle 3"/>
          <p:cNvSpPr>
            <a:spLocks noGrp="1" noChangeArrowheads="1"/>
          </p:cNvSpPr>
          <p:nvPr>
            <p:ph idx="1"/>
          </p:nvPr>
        </p:nvSpPr>
        <p:spPr/>
        <p:txBody>
          <a:bodyPr/>
          <a:lstStyle/>
          <a:p>
            <a:r>
              <a:rPr lang="en-CA" sz="2400" b="1" dirty="0"/>
              <a:t>Real memory </a:t>
            </a:r>
            <a:r>
              <a:rPr lang="en-CA" sz="2400" dirty="0"/>
              <a:t>(aka primary memory, main memory) is RAM and is directly </a:t>
            </a:r>
            <a:r>
              <a:rPr lang="en-CA" sz="2400" dirty="0" smtClean="0"/>
              <a:t>addressed, usually a number of RAM chips</a:t>
            </a:r>
            <a:endParaRPr lang="en-CA" sz="2400" dirty="0"/>
          </a:p>
          <a:p>
            <a:r>
              <a:rPr lang="en-CA" sz="2400" b="1" dirty="0"/>
              <a:t>Secondary memory</a:t>
            </a:r>
            <a:r>
              <a:rPr lang="en-CA" sz="2400" dirty="0"/>
              <a:t> is dynamic storage on a hard drive or other non-volatile memory.  </a:t>
            </a:r>
          </a:p>
          <a:p>
            <a:r>
              <a:rPr lang="en-CA" sz="2400" b="1" dirty="0"/>
              <a:t>Virtual memory</a:t>
            </a:r>
            <a:r>
              <a:rPr lang="en-CA" sz="2400" dirty="0"/>
              <a:t> is secondary memory that uses both installed physical memory and available hard drive space.  It is addressed using pages, or implemented as swap space</a:t>
            </a:r>
            <a:r>
              <a:rPr lang="en-CA" sz="2400" dirty="0" smtClean="0"/>
              <a:t>.</a:t>
            </a:r>
          </a:p>
          <a:p>
            <a:r>
              <a:rPr lang="en-CA" sz="2400" b="1" dirty="0" smtClean="0"/>
              <a:t>Register memory </a:t>
            </a:r>
            <a:r>
              <a:rPr lang="en-CA" sz="2400" dirty="0" smtClean="0"/>
              <a:t>on the CPU</a:t>
            </a:r>
            <a:endParaRPr lang="en-CA" sz="2400" dirty="0"/>
          </a:p>
        </p:txBody>
      </p:sp>
      <p:sp>
        <p:nvSpPr>
          <p:cNvPr id="5" name="Slide Number Placeholder 4"/>
          <p:cNvSpPr>
            <a:spLocks noGrp="1"/>
          </p:cNvSpPr>
          <p:nvPr>
            <p:ph type="sldNum" sz="quarter" idx="12"/>
          </p:nvPr>
        </p:nvSpPr>
        <p:spPr>
          <a:prstGeom prst="rect">
            <a:avLst/>
          </a:prstGeom>
        </p:spPr>
        <p:txBody>
          <a:bodyPr/>
          <a:lstStyle/>
          <a:p>
            <a:fld id="{58C3F9E6-A837-48BB-9704-ED0B296CBE57}"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ln/>
        </p:spPr>
        <p:txBody>
          <a:bodyPr/>
          <a:lstStyle/>
          <a:p>
            <a:r>
              <a:rPr lang="en-CA"/>
              <a:t>Addressing</a:t>
            </a:r>
          </a:p>
        </p:txBody>
      </p:sp>
      <p:sp>
        <p:nvSpPr>
          <p:cNvPr id="397315" name="Rectangle 3"/>
          <p:cNvSpPr>
            <a:spLocks noGrp="1" noChangeArrowheads="1"/>
          </p:cNvSpPr>
          <p:nvPr>
            <p:ph idx="1"/>
          </p:nvPr>
        </p:nvSpPr>
        <p:spPr>
          <a:xfrm>
            <a:off x="714348" y="1500174"/>
            <a:ext cx="5886464" cy="4114800"/>
          </a:xfrm>
        </p:spPr>
        <p:txBody>
          <a:bodyPr/>
          <a:lstStyle/>
          <a:p>
            <a:pPr>
              <a:lnSpc>
                <a:spcPct val="80000"/>
              </a:lnSpc>
              <a:buNone/>
            </a:pPr>
            <a:r>
              <a:rPr lang="en-CA" sz="1800" b="1" dirty="0"/>
              <a:t>Register Addressing:  </a:t>
            </a:r>
            <a:r>
              <a:rPr lang="en-CA" sz="1800" dirty="0"/>
              <a:t>AX, BX, CX, DX, IP, BP etc</a:t>
            </a:r>
          </a:p>
          <a:p>
            <a:pPr>
              <a:lnSpc>
                <a:spcPct val="80000"/>
              </a:lnSpc>
            </a:pPr>
            <a:r>
              <a:rPr lang="en-CA" sz="1800" dirty="0"/>
              <a:t>Address in memory can be 16, 32 or 64 bits (2, 4 or 8 bytes)</a:t>
            </a:r>
          </a:p>
          <a:p>
            <a:pPr>
              <a:lnSpc>
                <a:spcPct val="80000"/>
              </a:lnSpc>
              <a:buNone/>
            </a:pPr>
            <a:r>
              <a:rPr lang="en-CA" sz="1800" b="1" dirty="0"/>
              <a:t>Immediate addressing</a:t>
            </a:r>
          </a:p>
          <a:p>
            <a:pPr>
              <a:lnSpc>
                <a:spcPct val="80000"/>
              </a:lnSpc>
              <a:buFontTx/>
              <a:buChar char="•"/>
            </a:pPr>
            <a:r>
              <a:rPr lang="en-CA" sz="1800" dirty="0"/>
              <a:t>Addresses registers, example:  AX, EAX, AL, AH</a:t>
            </a:r>
          </a:p>
          <a:p>
            <a:pPr>
              <a:lnSpc>
                <a:spcPct val="80000"/>
              </a:lnSpc>
              <a:buNone/>
            </a:pPr>
            <a:r>
              <a:rPr lang="en-CA" sz="1800" b="1" dirty="0"/>
              <a:t>Direct addressing</a:t>
            </a:r>
          </a:p>
          <a:p>
            <a:pPr>
              <a:lnSpc>
                <a:spcPct val="80000"/>
              </a:lnSpc>
              <a:buFontTx/>
              <a:buChar char="-"/>
            </a:pPr>
            <a:r>
              <a:rPr lang="en-CA" sz="1800" dirty="0"/>
              <a:t>Addresses a part of RAM directly</a:t>
            </a:r>
          </a:p>
          <a:p>
            <a:pPr>
              <a:lnSpc>
                <a:spcPct val="80000"/>
              </a:lnSpc>
              <a:buFontTx/>
              <a:buChar char="-"/>
            </a:pPr>
            <a:r>
              <a:rPr lang="en-CA" sz="1800" dirty="0"/>
              <a:t>Example name [0] = 0x80973a5c = “W”</a:t>
            </a:r>
          </a:p>
          <a:p>
            <a:pPr>
              <a:lnSpc>
                <a:spcPct val="80000"/>
              </a:lnSpc>
              <a:buNone/>
            </a:pPr>
            <a:r>
              <a:rPr lang="en-CA" sz="1800" b="1" dirty="0"/>
              <a:t>Indirect </a:t>
            </a:r>
            <a:r>
              <a:rPr lang="en-CA" sz="1800" b="1" dirty="0" smtClean="0"/>
              <a:t>addressing (pointer type)</a:t>
            </a:r>
            <a:endParaRPr lang="en-CA" sz="1800" b="1" dirty="0"/>
          </a:p>
          <a:p>
            <a:pPr>
              <a:lnSpc>
                <a:spcPct val="80000"/>
              </a:lnSpc>
              <a:buFontTx/>
              <a:buChar char="-"/>
            </a:pPr>
            <a:r>
              <a:rPr lang="en-CA" sz="1800" dirty="0"/>
              <a:t>An address for a pointer in memory.  The pointer contains a direct address</a:t>
            </a:r>
          </a:p>
          <a:p>
            <a:pPr>
              <a:lnSpc>
                <a:spcPct val="80000"/>
              </a:lnSpc>
              <a:buFontTx/>
              <a:buChar char="-"/>
            </a:pPr>
            <a:r>
              <a:rPr lang="en-CA" sz="1800" dirty="0"/>
              <a:t>Example name = &amp;name[0] = 0x0054ab48</a:t>
            </a:r>
          </a:p>
          <a:p>
            <a:pPr>
              <a:lnSpc>
                <a:spcPct val="80000"/>
              </a:lnSpc>
              <a:buNone/>
            </a:pPr>
            <a:r>
              <a:rPr lang="en-CA" sz="1800" b="1" dirty="0"/>
              <a:t>Base + Offset Addressing</a:t>
            </a:r>
          </a:p>
          <a:p>
            <a:pPr>
              <a:lnSpc>
                <a:spcPct val="80000"/>
              </a:lnSpc>
              <a:buFontTx/>
              <a:buChar char="-"/>
            </a:pPr>
            <a:r>
              <a:rPr lang="en-CA" sz="1800" dirty="0"/>
              <a:t>Like direct addressing, but includes an offset</a:t>
            </a:r>
          </a:p>
          <a:p>
            <a:pPr>
              <a:lnSpc>
                <a:spcPct val="80000"/>
              </a:lnSpc>
              <a:buFontTx/>
              <a:buChar char="-"/>
            </a:pPr>
            <a:r>
              <a:rPr lang="en-CA" sz="1800" dirty="0"/>
              <a:t>Example:  name[2] = 0x80973a5c + 0x02 = “S”</a:t>
            </a:r>
          </a:p>
        </p:txBody>
      </p:sp>
      <p:sp>
        <p:nvSpPr>
          <p:cNvPr id="41" name="Slide Number Placeholder 4"/>
          <p:cNvSpPr>
            <a:spLocks noGrp="1"/>
          </p:cNvSpPr>
          <p:nvPr>
            <p:ph type="sldNum" sz="quarter" idx="12"/>
          </p:nvPr>
        </p:nvSpPr>
        <p:spPr>
          <a:prstGeom prst="rect">
            <a:avLst/>
          </a:prstGeom>
        </p:spPr>
        <p:txBody>
          <a:bodyPr/>
          <a:lstStyle/>
          <a:p>
            <a:fld id="{3B071B45-33AA-4F85-BABC-D1CADDBB9FD7}" type="slidenum">
              <a:rPr lang="en-US"/>
              <a:pPr/>
              <a:t>9</a:t>
            </a:fld>
            <a:endParaRPr lang="en-US"/>
          </a:p>
        </p:txBody>
      </p:sp>
      <p:graphicFrame>
        <p:nvGraphicFramePr>
          <p:cNvPr id="397432" name="Group 120"/>
          <p:cNvGraphicFramePr>
            <a:graphicFrameLocks noGrp="1"/>
          </p:cNvGraphicFramePr>
          <p:nvPr/>
        </p:nvGraphicFramePr>
        <p:xfrm>
          <a:off x="6588125" y="642918"/>
          <a:ext cx="2392363" cy="4751390"/>
        </p:xfrm>
        <a:graphic>
          <a:graphicData uri="http://schemas.openxmlformats.org/drawingml/2006/table">
            <a:tbl>
              <a:tblPr/>
              <a:tblGrid>
                <a:gridCol w="1223963"/>
                <a:gridCol w="1168400"/>
              </a:tblGrid>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Address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Contents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0x0054ab48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rgbClr val="FF0000"/>
                          </a:solidFill>
                          <a:effectLst/>
                          <a:latin typeface="Arial" charset="0"/>
                        </a:rPr>
                        <a:t>0x80973a5c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1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0x0054ab4c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1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0x0054ab50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3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0x0054ab54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1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0x80973a5c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WEST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3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0x80973a60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GATE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1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0x80973a64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463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0x80973a68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397426" name="Line 114"/>
          <p:cNvSpPr>
            <a:spLocks noChangeShapeType="1"/>
          </p:cNvSpPr>
          <p:nvPr/>
        </p:nvSpPr>
        <p:spPr bwMode="auto">
          <a:xfrm flipH="1">
            <a:off x="7451725" y="1435080"/>
            <a:ext cx="792163" cy="2160588"/>
          </a:xfrm>
          <a:prstGeom prst="line">
            <a:avLst/>
          </a:prstGeom>
          <a:noFill/>
          <a:ln w="25400">
            <a:solidFill>
              <a:srgbClr val="FF0000"/>
            </a:solidFill>
            <a:round/>
            <a:headEnd/>
            <a:tailEnd type="triangle" w="med" len="med"/>
          </a:ln>
          <a:effectLst/>
        </p:spPr>
        <p:txBody>
          <a:bodyPr>
            <a:spAutoFit/>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4689</TotalTime>
  <Words>4661</Words>
  <Application>Microsoft Office PowerPoint</Application>
  <PresentationFormat>On-screen Show (4:3)</PresentationFormat>
  <Paragraphs>767</Paragraphs>
  <Slides>62</Slides>
  <Notes>62</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Blank Presentation</vt:lpstr>
      <vt:lpstr>L03 – Security Architecture and Design</vt:lpstr>
      <vt:lpstr>Introduction CISSP Expectations</vt:lpstr>
      <vt:lpstr>Outline</vt:lpstr>
      <vt:lpstr>Hardware vs Software</vt:lpstr>
      <vt:lpstr>CPU – Central Processing Unit</vt:lpstr>
      <vt:lpstr>Central Processing Unit (CPU)</vt:lpstr>
      <vt:lpstr>RAM</vt:lpstr>
      <vt:lpstr>Real Memory vs. Virtual Memory</vt:lpstr>
      <vt:lpstr>Addressing</vt:lpstr>
      <vt:lpstr>Real Memory vs. Virtual Memory</vt:lpstr>
      <vt:lpstr>Real Memory vs. Virtual Memory</vt:lpstr>
      <vt:lpstr>Cache memory</vt:lpstr>
      <vt:lpstr>Program Execution Types</vt:lpstr>
      <vt:lpstr>Multi-threaded Program Flow</vt:lpstr>
      <vt:lpstr>Program Execution Types</vt:lpstr>
      <vt:lpstr>Issues with Multi-threaded Programs</vt:lpstr>
      <vt:lpstr>Domains</vt:lpstr>
      <vt:lpstr>Privilege levels and Ring protection</vt:lpstr>
      <vt:lpstr>Operating Modes</vt:lpstr>
      <vt:lpstr>Process States</vt:lpstr>
      <vt:lpstr>Process  Scheduler</vt:lpstr>
      <vt:lpstr>Non-Volatile Memory</vt:lpstr>
      <vt:lpstr>Volatile Memory</vt:lpstr>
      <vt:lpstr>Secondary Storage devices</vt:lpstr>
      <vt:lpstr>Peripherals</vt:lpstr>
      <vt:lpstr>Operating System Protection Technical Mechanisms</vt:lpstr>
      <vt:lpstr>TCB and Reference Monitor</vt:lpstr>
      <vt:lpstr>Thin clients</vt:lpstr>
      <vt:lpstr>Virtualization</vt:lpstr>
      <vt:lpstr>Part 2 - Security Models</vt:lpstr>
      <vt:lpstr>State Machine Models</vt:lpstr>
      <vt:lpstr>Lattice based access control</vt:lpstr>
      <vt:lpstr>Bounds of Access through the lattice model</vt:lpstr>
      <vt:lpstr>Research Models</vt:lpstr>
      <vt:lpstr>Bell-La Padula Confidentiality Model</vt:lpstr>
      <vt:lpstr>Bell-La Padula Confidentiality Model</vt:lpstr>
      <vt:lpstr>Bell-La Padula Confidentiality Model - Criticisms </vt:lpstr>
      <vt:lpstr>Biba Integrity Model</vt:lpstr>
      <vt:lpstr>Biba Integrity Model</vt:lpstr>
      <vt:lpstr>Clark-Wilson Integrity Model</vt:lpstr>
      <vt:lpstr>Brewer-Nash (Chinese Wall)</vt:lpstr>
      <vt:lpstr>Graham-Denning Model</vt:lpstr>
      <vt:lpstr>Security Models – Security Concerns</vt:lpstr>
      <vt:lpstr>Security Modes of Operation</vt:lpstr>
      <vt:lpstr>Part 3 - Security product evaluation </vt:lpstr>
      <vt:lpstr>Security Frameworks ISO 17799</vt:lpstr>
      <vt:lpstr>BS 7799:2, ISO 27001</vt:lpstr>
      <vt:lpstr>Rainbow Series TCSEC, The orange book</vt:lpstr>
      <vt:lpstr>Rainbow Series TCSEC, The orange book</vt:lpstr>
      <vt:lpstr>Rainbow Series TCSEC, The orange book</vt:lpstr>
      <vt:lpstr>Rainbow Series TCSEC, The orange book</vt:lpstr>
      <vt:lpstr>TCSEC, The orange book Discretionary protection</vt:lpstr>
      <vt:lpstr>ITSEC</vt:lpstr>
      <vt:lpstr>ITSEC</vt:lpstr>
      <vt:lpstr>Common Criteria</vt:lpstr>
      <vt:lpstr>Common Criteria</vt:lpstr>
      <vt:lpstr>Common Criteria EAL 7 – EAL 5</vt:lpstr>
      <vt:lpstr>Common Criteria EAL 4 – EAL 2</vt:lpstr>
      <vt:lpstr>Common Criteria EAL 1</vt:lpstr>
      <vt:lpstr>Certification and Accreditation</vt:lpstr>
      <vt:lpstr>References</vt:lpstr>
      <vt:lpstr>L04 Security Architecture and Design</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student</cp:lastModifiedBy>
  <cp:revision>202</cp:revision>
  <dcterms:modified xsi:type="dcterms:W3CDTF">2010-01-28T02:13:02Z</dcterms:modified>
</cp:coreProperties>
</file>